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notesMasterIdLst>
    <p:notesMasterId r:id="rId41"/>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021-1.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1022-1.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1023-1.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1024-1.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025-1.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1026-1.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1027-1.png"/><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028-1.png"/><Relationship Id="rId2"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029-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030-1.pn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031-1.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032-1.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033-1.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1034-1.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1035-1.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1036-1.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1037-1.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1038-1.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1039-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1040-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17.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slideLayout" Target="../slideLayouts/slideLayout25.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png"/><Relationship Id="rId7" Type="http://schemas.openxmlformats.org/officeDocument/2006/relationships/image" Target="../media/image-36-7.png"/><Relationship Id="rId8" Type="http://schemas.openxmlformats.org/officeDocument/2006/relationships/image" Target="../media/image-36-8.png"/><Relationship Id="rId9" Type="http://schemas.openxmlformats.org/officeDocument/2006/relationships/slideLayout" Target="../slideLayouts/slideLayout37.xml"/><Relationship Id="rId10"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hyperlink" Target="https://prompts.chat/" TargetMode="External"/><Relationship Id="rId2" Type="http://schemas.openxmlformats.org/officeDocument/2006/relationships/hyperlink" Target="https://github.com/Debaq/Pres-prompts" TargetMode="External"/><Relationship Id="rId3" Type="http://schemas.openxmlformats.org/officeDocument/2006/relationships/slideLayout" Target="../slideLayouts/slideLayout39.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035493"/>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Ingeniería de Prompts: Cómo Preguntar Para Obtener Mejores Resultados</a:t>
            </a:r>
            <a:endParaRPr lang="en-US" sz="4400" dirty="0"/>
          </a:p>
        </p:txBody>
      </p:sp>
      <p:sp>
        <p:nvSpPr>
          <p:cNvPr id="4" name="Text 1"/>
          <p:cNvSpPr/>
          <p:nvPr/>
        </p:nvSpPr>
        <p:spPr>
          <a:xfrm>
            <a:off x="837724" y="4506516"/>
            <a:ext cx="7468553" cy="383024"/>
          </a:xfrm>
          <a:prstGeom prst="rect">
            <a:avLst/>
          </a:prstGeom>
          <a:noFill/>
          <a:ln/>
        </p:spPr>
        <p:txBody>
          <a:bodyPr wrap="none" lIns="0" tIns="0" rIns="0" bIns="0" rtlCol="0" anchor="t"/>
          <a:lstStyle/>
          <a:p>
            <a:pPr algn="l" indent="0" marL="0">
              <a:lnSpc>
                <a:spcPts val="3000"/>
              </a:lnSpc>
              <a:buNone/>
            </a:pPr>
            <a:r>
              <a:rPr lang="en-US" sz="1850" i="1" dirty="0">
                <a:solidFill>
                  <a:srgbClr val="272525"/>
                </a:solidFill>
                <a:latin typeface="Source Sans Pro" pitchFamily="34" charset="0"/>
                <a:ea typeface="Source Sans Pro" pitchFamily="34" charset="-122"/>
                <a:cs typeface="Source Sans Pro" pitchFamily="34" charset="-120"/>
              </a:rPr>
              <a:t>Técnicas avanzadas para maximizar el potencial de la IA en tu investigación</a:t>
            </a:r>
            <a:endParaRPr lang="en-US" sz="1850" dirty="0"/>
          </a:p>
        </p:txBody>
      </p:sp>
      <p:sp>
        <p:nvSpPr>
          <p:cNvPr id="5" name="Text 2"/>
          <p:cNvSpPr/>
          <p:nvPr/>
        </p:nvSpPr>
        <p:spPr>
          <a:xfrm>
            <a:off x="837724" y="5158740"/>
            <a:ext cx="7468553"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TECMEDHUB - Universidad Austral de Chile</a:t>
            </a:r>
            <a:endParaRPr lang="en-US" sz="1850" dirty="0"/>
          </a:p>
        </p:txBody>
      </p:sp>
      <p:sp>
        <p:nvSpPr>
          <p:cNvPr id="6" name="Text 3"/>
          <p:cNvSpPr/>
          <p:nvPr/>
        </p:nvSpPr>
        <p:spPr>
          <a:xfrm>
            <a:off x="837724" y="5810964"/>
            <a:ext cx="7468553"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Ms. Nicolás Baier - Tecnólogo Médico</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3199" y="654606"/>
            <a:ext cx="5601295" cy="70020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2. Tipos de Prompting</a:t>
            </a:r>
            <a:endParaRPr lang="en-US" sz="4400" dirty="0"/>
          </a:p>
        </p:txBody>
      </p:sp>
      <p:sp>
        <p:nvSpPr>
          <p:cNvPr id="3" name="Text 1"/>
          <p:cNvSpPr/>
          <p:nvPr/>
        </p:nvSpPr>
        <p:spPr>
          <a:xfrm>
            <a:off x="833199" y="1711881"/>
            <a:ext cx="3360777" cy="420053"/>
          </a:xfrm>
          <a:prstGeom prst="rect">
            <a:avLst/>
          </a:prstGeom>
          <a:noFill/>
          <a:ln/>
        </p:spPr>
        <p:txBody>
          <a:bodyPr wrap="none" lIns="0" tIns="0" rIns="0" bIns="0" rtlCol="0" anchor="t"/>
          <a:lstStyle/>
          <a:p>
            <a:pPr algn="l" indent="0" marL="0">
              <a:lnSpc>
                <a:spcPts val="3300"/>
              </a:lnSpc>
              <a:buNone/>
            </a:pPr>
            <a:r>
              <a:rPr lang="en-US" sz="2600" dirty="0">
                <a:solidFill>
                  <a:srgbClr val="D73AD7"/>
                </a:solidFill>
                <a:latin typeface="Source Serif Pro Semi Bold" pitchFamily="34" charset="0"/>
                <a:ea typeface="Source Serif Pro Semi Bold" pitchFamily="34" charset="-122"/>
                <a:cs typeface="Source Serif Pro Semi Bold" pitchFamily="34" charset="-120"/>
              </a:rPr>
              <a:t>2.1 Prompting Básico</a:t>
            </a:r>
            <a:endParaRPr lang="en-US" sz="2600" dirty="0"/>
          </a:p>
        </p:txBody>
      </p:sp>
      <p:sp>
        <p:nvSpPr>
          <p:cNvPr id="4" name="Text 2"/>
          <p:cNvSpPr/>
          <p:nvPr/>
        </p:nvSpPr>
        <p:spPr>
          <a:xfrm>
            <a:off x="833199" y="2489002"/>
            <a:ext cx="12964001" cy="380762"/>
          </a:xfrm>
          <a:prstGeom prst="rect">
            <a:avLst/>
          </a:prstGeom>
          <a:noFill/>
          <a:ln/>
        </p:spPr>
        <p:txBody>
          <a:bodyPr wrap="none" lIns="0" tIns="0" rIns="0" bIns="0" rtlCol="0" anchor="t"/>
          <a:lstStyle/>
          <a:p>
            <a:pPr algn="l" indent="0" marL="0">
              <a:lnSpc>
                <a:spcPts val="2950"/>
              </a:lnSpc>
              <a:buNone/>
            </a:pPr>
            <a:r>
              <a:rPr lang="en-US" sz="1850" b="1" dirty="0">
                <a:solidFill>
                  <a:srgbClr val="272525"/>
                </a:solidFill>
                <a:latin typeface="Source Sans Pro" pitchFamily="34" charset="0"/>
                <a:ea typeface="Source Sans Pro" pitchFamily="34" charset="-122"/>
                <a:cs typeface="Source Sans Pro" pitchFamily="34" charset="-120"/>
              </a:rPr>
              <a:t>Definición</a:t>
            </a:r>
            <a:pPr algn="l" indent="0" marL="0">
              <a:lnSpc>
                <a:spcPts val="2950"/>
              </a:lnSpc>
              <a:buNone/>
            </a:pPr>
            <a:r>
              <a:rPr lang="en-US" sz="1850" dirty="0">
                <a:solidFill>
                  <a:srgbClr val="272525"/>
                </a:solidFill>
                <a:latin typeface="Source Sans Pro" pitchFamily="34" charset="0"/>
                <a:ea typeface="Source Sans Pro" pitchFamily="34" charset="-122"/>
                <a:cs typeface="Source Sans Pro" pitchFamily="34" charset="-120"/>
              </a:rPr>
              <a:t>: Instrucciones directas y simples</a:t>
            </a:r>
            <a:endParaRPr lang="en-US" sz="1850" dirty="0"/>
          </a:p>
        </p:txBody>
      </p:sp>
      <p:sp>
        <p:nvSpPr>
          <p:cNvPr id="5" name="Text 3"/>
          <p:cNvSpPr/>
          <p:nvPr/>
        </p:nvSpPr>
        <p:spPr>
          <a:xfrm>
            <a:off x="833199" y="3137535"/>
            <a:ext cx="12964001" cy="380762"/>
          </a:xfrm>
          <a:prstGeom prst="rect">
            <a:avLst/>
          </a:prstGeom>
          <a:noFill/>
          <a:ln/>
        </p:spPr>
        <p:txBody>
          <a:bodyPr wrap="none" lIns="0" tIns="0" rIns="0" bIns="0" rtlCol="0" anchor="t"/>
          <a:lstStyle/>
          <a:p>
            <a:pPr algn="l" indent="0" marL="0">
              <a:lnSpc>
                <a:spcPts val="2950"/>
              </a:lnSpc>
              <a:buNone/>
            </a:pPr>
            <a:r>
              <a:rPr lang="en-US" sz="1850" b="1" dirty="0">
                <a:solidFill>
                  <a:srgbClr val="272525"/>
                </a:solidFill>
                <a:latin typeface="Source Sans Pro" pitchFamily="34" charset="0"/>
                <a:ea typeface="Source Sans Pro" pitchFamily="34" charset="-122"/>
                <a:cs typeface="Source Sans Pro" pitchFamily="34" charset="-120"/>
              </a:rPr>
              <a:t>Base técnica</a:t>
            </a:r>
            <a:pPr algn="l" indent="0" marL="0">
              <a:lnSpc>
                <a:spcPts val="2950"/>
              </a:lnSpc>
              <a:buNone/>
            </a:pPr>
            <a:r>
              <a:rPr lang="en-US" sz="1850" dirty="0">
                <a:solidFill>
                  <a:srgbClr val="272525"/>
                </a:solidFill>
                <a:latin typeface="Source Sans Pro" pitchFamily="34" charset="0"/>
                <a:ea typeface="Source Sans Pro" pitchFamily="34" charset="-122"/>
                <a:cs typeface="Source Sans Pro" pitchFamily="34" charset="-120"/>
              </a:rPr>
              <a:t>:</a:t>
            </a:r>
            <a:endParaRPr lang="en-US" sz="1850" dirty="0"/>
          </a:p>
        </p:txBody>
      </p:sp>
      <p:sp>
        <p:nvSpPr>
          <p:cNvPr id="6" name="Text 4"/>
          <p:cNvSpPr/>
          <p:nvPr/>
        </p:nvSpPr>
        <p:spPr>
          <a:xfrm>
            <a:off x="833199" y="3786068"/>
            <a:ext cx="12964001" cy="380762"/>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Utiliza el conocimiento pre-entrenado del modelo</a:t>
            </a:r>
            <a:endParaRPr lang="en-US" sz="1850" dirty="0"/>
          </a:p>
        </p:txBody>
      </p:sp>
      <p:sp>
        <p:nvSpPr>
          <p:cNvPr id="7" name="Text 5"/>
          <p:cNvSpPr/>
          <p:nvPr/>
        </p:nvSpPr>
        <p:spPr>
          <a:xfrm>
            <a:off x="833199" y="4250055"/>
            <a:ext cx="12964001" cy="380762"/>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Sin ejemplos ni contexto adicional</a:t>
            </a:r>
            <a:endParaRPr lang="en-US" sz="1850" dirty="0"/>
          </a:p>
        </p:txBody>
      </p:sp>
      <p:sp>
        <p:nvSpPr>
          <p:cNvPr id="8" name="Text 6"/>
          <p:cNvSpPr/>
          <p:nvPr/>
        </p:nvSpPr>
        <p:spPr>
          <a:xfrm>
            <a:off x="833199" y="4714042"/>
            <a:ext cx="12964001" cy="380762"/>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Efectivo para tareas conocidas y bien definidas</a:t>
            </a:r>
            <a:endParaRPr lang="en-US" sz="1850" dirty="0"/>
          </a:p>
        </p:txBody>
      </p:sp>
      <p:sp>
        <p:nvSpPr>
          <p:cNvPr id="9" name="Text 7"/>
          <p:cNvSpPr/>
          <p:nvPr/>
        </p:nvSpPr>
        <p:spPr>
          <a:xfrm>
            <a:off x="833199" y="5362575"/>
            <a:ext cx="12964001" cy="380762"/>
          </a:xfrm>
          <a:prstGeom prst="rect">
            <a:avLst/>
          </a:prstGeom>
          <a:noFill/>
          <a:ln/>
        </p:spPr>
        <p:txBody>
          <a:bodyPr wrap="none" lIns="0" tIns="0" rIns="0" bIns="0" rtlCol="0" anchor="t"/>
          <a:lstStyle/>
          <a:p>
            <a:pPr algn="l" indent="0" marL="0">
              <a:lnSpc>
                <a:spcPts val="2950"/>
              </a:lnSpc>
              <a:buNone/>
            </a:pPr>
            <a:r>
              <a:rPr lang="en-US" sz="1850" b="1" dirty="0">
                <a:solidFill>
                  <a:srgbClr val="272525"/>
                </a:solidFill>
                <a:latin typeface="Source Sans Pro" pitchFamily="34" charset="0"/>
                <a:ea typeface="Source Sans Pro" pitchFamily="34" charset="-122"/>
                <a:cs typeface="Source Sans Pro" pitchFamily="34" charset="-120"/>
              </a:rPr>
              <a:t>Cuándo funciona</a:t>
            </a:r>
            <a:pPr algn="l" indent="0" marL="0">
              <a:lnSpc>
                <a:spcPts val="2950"/>
              </a:lnSpc>
              <a:buNone/>
            </a:pPr>
            <a:r>
              <a:rPr lang="en-US" sz="1850" dirty="0">
                <a:solidFill>
                  <a:srgbClr val="272525"/>
                </a:solidFill>
                <a:latin typeface="Source Sans Pro" pitchFamily="34" charset="0"/>
                <a:ea typeface="Source Sans Pro" pitchFamily="34" charset="-122"/>
                <a:cs typeface="Source Sans Pro" pitchFamily="34" charset="-120"/>
              </a:rPr>
              <a:t>: Preguntas directas, definiciones, explicaciones básicas</a:t>
            </a:r>
            <a:endParaRPr lang="en-US" sz="1850" dirty="0"/>
          </a:p>
        </p:txBody>
      </p:sp>
      <p:sp>
        <p:nvSpPr>
          <p:cNvPr id="10" name="Text 8"/>
          <p:cNvSpPr/>
          <p:nvPr/>
        </p:nvSpPr>
        <p:spPr>
          <a:xfrm>
            <a:off x="833199" y="6011108"/>
            <a:ext cx="12964001" cy="380762"/>
          </a:xfrm>
          <a:prstGeom prst="rect">
            <a:avLst/>
          </a:prstGeom>
          <a:noFill/>
          <a:ln/>
        </p:spPr>
        <p:txBody>
          <a:bodyPr wrap="none" lIns="0" tIns="0" rIns="0" bIns="0" rtlCol="0" anchor="t"/>
          <a:lstStyle/>
          <a:p>
            <a:pPr algn="l" indent="0" marL="0">
              <a:lnSpc>
                <a:spcPts val="2950"/>
              </a:lnSpc>
              <a:buNone/>
            </a:pPr>
            <a:r>
              <a:rPr lang="en-US" sz="1850" b="1" dirty="0">
                <a:solidFill>
                  <a:srgbClr val="272525"/>
                </a:solidFill>
                <a:latin typeface="Source Sans Pro" pitchFamily="34" charset="0"/>
                <a:ea typeface="Source Sans Pro" pitchFamily="34" charset="-122"/>
                <a:cs typeface="Source Sans Pro" pitchFamily="34" charset="-120"/>
              </a:rPr>
              <a:t>Ejemplo:</a:t>
            </a:r>
            <a:endParaRPr lang="en-US" sz="1850" dirty="0"/>
          </a:p>
        </p:txBody>
      </p:sp>
      <p:sp>
        <p:nvSpPr>
          <p:cNvPr id="11" name="Text 9"/>
          <p:cNvSpPr/>
          <p:nvPr/>
        </p:nvSpPr>
        <p:spPr>
          <a:xfrm>
            <a:off x="1190268" y="6927413"/>
            <a:ext cx="12606933" cy="380762"/>
          </a:xfrm>
          <a:prstGeom prst="rect">
            <a:avLst/>
          </a:prstGeom>
          <a:noFill/>
          <a:ln/>
        </p:spPr>
        <p:txBody>
          <a:bodyPr wrap="none" lIns="0" tIns="0" rIns="0" bIns="0" rtlCol="0" anchor="t"/>
          <a:lstStyle/>
          <a:p>
            <a:pPr algn="l" indent="0" marL="0">
              <a:lnSpc>
                <a:spcPts val="2950"/>
              </a:lnSpc>
              <a:buNone/>
            </a:pPr>
            <a:r>
              <a:rPr lang="en-US" sz="1850" dirty="0">
                <a:solidFill>
                  <a:srgbClr val="272525"/>
                </a:solidFill>
                <a:latin typeface="Source Sans Pro" pitchFamily="34" charset="0"/>
                <a:ea typeface="Source Sans Pro" pitchFamily="34" charset="-122"/>
                <a:cs typeface="Source Sans Pro" pitchFamily="34" charset="-120"/>
              </a:rPr>
              <a:t>Explica el concepto de sostenibilidad ambiental en 200 palabras.</a:t>
            </a:r>
            <a:endParaRPr lang="en-US" sz="1850" dirty="0"/>
          </a:p>
        </p:txBody>
      </p:sp>
      <p:sp>
        <p:nvSpPr>
          <p:cNvPr id="12" name="Shape 10"/>
          <p:cNvSpPr/>
          <p:nvPr/>
        </p:nvSpPr>
        <p:spPr>
          <a:xfrm>
            <a:off x="833199" y="6659642"/>
            <a:ext cx="30480" cy="916305"/>
          </a:xfrm>
          <a:prstGeom prst="rect">
            <a:avLst/>
          </a:prstGeom>
          <a:solidFill>
            <a:srgbClr val="D75BE2"/>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63548" y="599956"/>
            <a:ext cx="5665589" cy="641747"/>
          </a:xfrm>
          <a:prstGeom prst="rect">
            <a:avLst/>
          </a:prstGeom>
          <a:noFill/>
          <a:ln/>
        </p:spPr>
        <p:txBody>
          <a:bodyPr wrap="none" lIns="0" tIns="0" rIns="0" bIns="0" rtlCol="0" anchor="t"/>
          <a:lstStyle/>
          <a:p>
            <a:pPr algn="l" indent="0" marL="0">
              <a:lnSpc>
                <a:spcPts val="5050"/>
              </a:lnSpc>
              <a:buNone/>
            </a:pPr>
            <a:r>
              <a:rPr lang="en-US" sz="4000" dirty="0">
                <a:solidFill>
                  <a:srgbClr val="D73AD7"/>
                </a:solidFill>
                <a:latin typeface="Source Serif Pro Semi Bold" pitchFamily="34" charset="0"/>
                <a:ea typeface="Source Serif Pro Semi Bold" pitchFamily="34" charset="-122"/>
                <a:cs typeface="Source Serif Pro Semi Bold" pitchFamily="34" charset="-120"/>
              </a:rPr>
              <a:t>2.2 Zero-Shot Prompting</a:t>
            </a:r>
            <a:endParaRPr lang="en-US" sz="4000" dirty="0"/>
          </a:p>
        </p:txBody>
      </p:sp>
      <p:sp>
        <p:nvSpPr>
          <p:cNvPr id="3" name="Text 1"/>
          <p:cNvSpPr/>
          <p:nvPr/>
        </p:nvSpPr>
        <p:spPr>
          <a:xfrm>
            <a:off x="763548" y="1765221"/>
            <a:ext cx="6285548" cy="348972"/>
          </a:xfrm>
          <a:prstGeom prst="rect">
            <a:avLst/>
          </a:prstGeom>
          <a:noFill/>
          <a:ln/>
        </p:spPr>
        <p:txBody>
          <a:bodyPr wrap="none" lIns="0" tIns="0" rIns="0" bIns="0" rtlCol="0" anchor="t"/>
          <a:lstStyle/>
          <a:p>
            <a:pPr algn="l" indent="0" marL="0">
              <a:lnSpc>
                <a:spcPts val="2700"/>
              </a:lnSpc>
              <a:buNone/>
            </a:pPr>
            <a:r>
              <a:rPr lang="en-US" sz="1700" b="1" dirty="0">
                <a:solidFill>
                  <a:srgbClr val="272525"/>
                </a:solidFill>
                <a:latin typeface="Source Sans Pro" pitchFamily="34" charset="0"/>
                <a:ea typeface="Source Sans Pro" pitchFamily="34" charset="-122"/>
                <a:cs typeface="Source Sans Pro" pitchFamily="34" charset="-120"/>
              </a:rPr>
              <a:t>Definición</a:t>
            </a:r>
            <a:pPr algn="l" indent="0" marL="0">
              <a:lnSpc>
                <a:spcPts val="2700"/>
              </a:lnSpc>
              <a:buNone/>
            </a:pPr>
            <a:r>
              <a:rPr lang="en-US" sz="1700" dirty="0">
                <a:solidFill>
                  <a:srgbClr val="272525"/>
                </a:solidFill>
                <a:latin typeface="Source Sans Pro" pitchFamily="34" charset="0"/>
                <a:ea typeface="Source Sans Pro" pitchFamily="34" charset="-122"/>
                <a:cs typeface="Source Sans Pro" pitchFamily="34" charset="-120"/>
              </a:rPr>
              <a:t>: Pedir una tarea sin ejemplos previos</a:t>
            </a:r>
            <a:endParaRPr lang="en-US" sz="1700" dirty="0"/>
          </a:p>
        </p:txBody>
      </p:sp>
      <p:sp>
        <p:nvSpPr>
          <p:cNvPr id="4" name="Text 2"/>
          <p:cNvSpPr/>
          <p:nvPr/>
        </p:nvSpPr>
        <p:spPr>
          <a:xfrm>
            <a:off x="763548" y="2310527"/>
            <a:ext cx="6285548" cy="348972"/>
          </a:xfrm>
          <a:prstGeom prst="rect">
            <a:avLst/>
          </a:prstGeom>
          <a:noFill/>
          <a:ln/>
        </p:spPr>
        <p:txBody>
          <a:bodyPr wrap="none" lIns="0" tIns="0" rIns="0" bIns="0" rtlCol="0" anchor="t"/>
          <a:lstStyle/>
          <a:p>
            <a:pPr algn="l" indent="0" marL="0">
              <a:lnSpc>
                <a:spcPts val="2700"/>
              </a:lnSpc>
              <a:buNone/>
            </a:pPr>
            <a:r>
              <a:rPr lang="en-US" sz="1700" b="1" dirty="0">
                <a:solidFill>
                  <a:srgbClr val="272525"/>
                </a:solidFill>
                <a:latin typeface="Source Sans Pro" pitchFamily="34" charset="0"/>
                <a:ea typeface="Source Sans Pro" pitchFamily="34" charset="-122"/>
                <a:cs typeface="Source Sans Pro" pitchFamily="34" charset="-120"/>
              </a:rPr>
              <a:t>Base técnica</a:t>
            </a:r>
            <a:pPr algn="l" indent="0" marL="0">
              <a:lnSpc>
                <a:spcPts val="2700"/>
              </a:lnSpc>
              <a:buNone/>
            </a:pPr>
            <a:r>
              <a:rPr lang="en-US" sz="1700" dirty="0">
                <a:solidFill>
                  <a:srgbClr val="272525"/>
                </a:solidFill>
                <a:latin typeface="Source Sans Pro" pitchFamily="34" charset="0"/>
                <a:ea typeface="Source Sans Pro" pitchFamily="34" charset="-122"/>
                <a:cs typeface="Source Sans Pro" pitchFamily="34" charset="-120"/>
              </a:rPr>
              <a:t>:</a:t>
            </a:r>
            <a:endParaRPr lang="en-US" sz="1700" dirty="0"/>
          </a:p>
        </p:txBody>
      </p:sp>
      <p:sp>
        <p:nvSpPr>
          <p:cNvPr id="5" name="Text 3"/>
          <p:cNvSpPr/>
          <p:nvPr/>
        </p:nvSpPr>
        <p:spPr>
          <a:xfrm>
            <a:off x="763548" y="2855833"/>
            <a:ext cx="6285548" cy="34897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272525"/>
                </a:solidFill>
                <a:latin typeface="Source Sans Pro" pitchFamily="34" charset="0"/>
                <a:ea typeface="Source Sans Pro" pitchFamily="34" charset="-122"/>
                <a:cs typeface="Source Sans Pro" pitchFamily="34" charset="-120"/>
              </a:rPr>
              <a:t>Aprovecha capacidades emergentes de modelos grandes</a:t>
            </a:r>
            <a:endParaRPr lang="en-US" sz="1700" dirty="0"/>
          </a:p>
        </p:txBody>
      </p:sp>
      <p:sp>
        <p:nvSpPr>
          <p:cNvPr id="6" name="Text 4"/>
          <p:cNvSpPr/>
          <p:nvPr/>
        </p:nvSpPr>
        <p:spPr>
          <a:xfrm>
            <a:off x="763548" y="3281124"/>
            <a:ext cx="6285548" cy="34897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272525"/>
                </a:solidFill>
                <a:latin typeface="Source Sans Pro" pitchFamily="34" charset="0"/>
                <a:ea typeface="Source Sans Pro" pitchFamily="34" charset="-122"/>
                <a:cs typeface="Source Sans Pro" pitchFamily="34" charset="-120"/>
              </a:rPr>
              <a:t>El modelo generaliza desde su entrenamiento</a:t>
            </a:r>
            <a:endParaRPr lang="en-US" sz="1700" dirty="0"/>
          </a:p>
        </p:txBody>
      </p:sp>
      <p:sp>
        <p:nvSpPr>
          <p:cNvPr id="7" name="Text 5"/>
          <p:cNvSpPr/>
          <p:nvPr/>
        </p:nvSpPr>
        <p:spPr>
          <a:xfrm>
            <a:off x="763548" y="3706416"/>
            <a:ext cx="6285548" cy="34897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272525"/>
                </a:solidFill>
                <a:latin typeface="Source Sans Pro" pitchFamily="34" charset="0"/>
                <a:ea typeface="Source Sans Pro" pitchFamily="34" charset="-122"/>
                <a:cs typeface="Source Sans Pro" pitchFamily="34" charset="-120"/>
              </a:rPr>
              <a:t>Funciona por </a:t>
            </a:r>
            <a:pPr algn="l" indent="0" marL="0">
              <a:lnSpc>
                <a:spcPts val="2700"/>
              </a:lnSpc>
              <a:buNone/>
            </a:pPr>
            <a:r>
              <a:rPr lang="en-US" sz="1700" b="1" dirty="0">
                <a:solidFill>
                  <a:srgbClr val="272525"/>
                </a:solidFill>
                <a:latin typeface="Source Sans Pro" pitchFamily="34" charset="0"/>
                <a:ea typeface="Source Sans Pro" pitchFamily="34" charset="-122"/>
                <a:cs typeface="Source Sans Pro" pitchFamily="34" charset="-120"/>
              </a:rPr>
              <a:t>transferencia de conocimiento</a:t>
            </a:r>
            <a:pPr algn="l" indent="0" marL="0">
              <a:lnSpc>
                <a:spcPts val="2700"/>
              </a:lnSpc>
              <a:buNone/>
            </a:pPr>
            <a:r>
              <a:rPr lang="en-US" sz="1700" dirty="0">
                <a:solidFill>
                  <a:srgbClr val="272525"/>
                </a:solidFill>
                <a:latin typeface="Source Sans Pro" pitchFamily="34" charset="0"/>
                <a:ea typeface="Source Sans Pro" pitchFamily="34" charset="-122"/>
                <a:cs typeface="Source Sans Pro" pitchFamily="34" charset="-120"/>
              </a:rPr>
              <a:t> entre dominios</a:t>
            </a:r>
            <a:endParaRPr lang="en-US" sz="1700" dirty="0"/>
          </a:p>
        </p:txBody>
      </p:sp>
      <p:sp>
        <p:nvSpPr>
          <p:cNvPr id="8" name="Text 6"/>
          <p:cNvSpPr/>
          <p:nvPr/>
        </p:nvSpPr>
        <p:spPr>
          <a:xfrm>
            <a:off x="763548" y="4251722"/>
            <a:ext cx="6285548" cy="697944"/>
          </a:xfrm>
          <a:prstGeom prst="rect">
            <a:avLst/>
          </a:prstGeom>
          <a:noFill/>
          <a:ln/>
        </p:spPr>
        <p:txBody>
          <a:bodyPr wrap="square" lIns="0" tIns="0" rIns="0" bIns="0" rtlCol="0" anchor="t"/>
          <a:lstStyle/>
          <a:p>
            <a:pPr algn="l" indent="0" marL="0">
              <a:lnSpc>
                <a:spcPts val="2700"/>
              </a:lnSpc>
              <a:buNone/>
            </a:pPr>
            <a:r>
              <a:rPr lang="en-US" sz="1700" b="1" dirty="0">
                <a:solidFill>
                  <a:srgbClr val="272525"/>
                </a:solidFill>
                <a:latin typeface="Source Sans Pro" pitchFamily="34" charset="0"/>
                <a:ea typeface="Source Sans Pro" pitchFamily="34" charset="-122"/>
                <a:cs typeface="Source Sans Pro" pitchFamily="34" charset="-120"/>
              </a:rPr>
              <a:t>Por qué funciona</a:t>
            </a:r>
            <a:pPr algn="l" indent="0" marL="0">
              <a:lnSpc>
                <a:spcPts val="2700"/>
              </a:lnSpc>
              <a:buNone/>
            </a:pPr>
            <a:r>
              <a:rPr lang="en-US" sz="1700" dirty="0">
                <a:solidFill>
                  <a:srgbClr val="272525"/>
                </a:solidFill>
                <a:latin typeface="Source Sans Pro" pitchFamily="34" charset="0"/>
                <a:ea typeface="Source Sans Pro" pitchFamily="34" charset="-122"/>
                <a:cs typeface="Source Sans Pro" pitchFamily="34" charset="-120"/>
              </a:rPr>
              <a:t>: Los LLMs han visto patrones similares durante entrenamiento</a:t>
            </a:r>
            <a:endParaRPr lang="en-US" sz="1700" dirty="0"/>
          </a:p>
        </p:txBody>
      </p:sp>
      <p:sp>
        <p:nvSpPr>
          <p:cNvPr id="9" name="Text 7"/>
          <p:cNvSpPr/>
          <p:nvPr/>
        </p:nvSpPr>
        <p:spPr>
          <a:xfrm>
            <a:off x="7588925" y="1765221"/>
            <a:ext cx="6285548" cy="348972"/>
          </a:xfrm>
          <a:prstGeom prst="rect">
            <a:avLst/>
          </a:prstGeom>
          <a:noFill/>
          <a:ln/>
        </p:spPr>
        <p:txBody>
          <a:bodyPr wrap="none" lIns="0" tIns="0" rIns="0" bIns="0" rtlCol="0" anchor="t"/>
          <a:lstStyle/>
          <a:p>
            <a:pPr algn="l" indent="0" marL="0">
              <a:lnSpc>
                <a:spcPts val="2700"/>
              </a:lnSpc>
              <a:buNone/>
            </a:pPr>
            <a:r>
              <a:rPr lang="en-US" sz="1700" b="1" dirty="0">
                <a:solidFill>
                  <a:srgbClr val="272525"/>
                </a:solidFill>
                <a:latin typeface="Source Sans Pro" pitchFamily="34" charset="0"/>
                <a:ea typeface="Source Sans Pro" pitchFamily="34" charset="-122"/>
                <a:cs typeface="Source Sans Pro" pitchFamily="34" charset="-120"/>
              </a:rPr>
              <a:t>Ejemplo:</a:t>
            </a:r>
            <a:endParaRPr lang="en-US" sz="1700" dirty="0"/>
          </a:p>
        </p:txBody>
      </p:sp>
      <p:sp>
        <p:nvSpPr>
          <p:cNvPr id="10" name="Text 8"/>
          <p:cNvSpPr/>
          <p:nvPr/>
        </p:nvSpPr>
        <p:spPr>
          <a:xfrm>
            <a:off x="7916108" y="2359581"/>
            <a:ext cx="5958364" cy="1046917"/>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Source Sans Pro" pitchFamily="34" charset="0"/>
                <a:ea typeface="Source Sans Pro" pitchFamily="34" charset="-122"/>
                <a:cs typeface="Source Sans Pro" pitchFamily="34" charset="-120"/>
              </a:rPr>
              <a:t>Analiza las ventajas y desventajas del trabajo remoto desde una perspectiva organizacional. Estructura tu respuesta en: introducción, ventajas, desventajas y conclusión.</a:t>
            </a:r>
            <a:endParaRPr lang="en-US" sz="1700" dirty="0"/>
          </a:p>
        </p:txBody>
      </p:sp>
      <p:sp>
        <p:nvSpPr>
          <p:cNvPr id="11" name="Shape 9"/>
          <p:cNvSpPr/>
          <p:nvPr/>
        </p:nvSpPr>
        <p:spPr>
          <a:xfrm>
            <a:off x="7588925" y="2359581"/>
            <a:ext cx="30480" cy="1046917"/>
          </a:xfrm>
          <a:prstGeom prst="rect">
            <a:avLst/>
          </a:prstGeom>
          <a:solidFill>
            <a:srgbClr val="D75BE2"/>
          </a:solidFill>
          <a:ln/>
        </p:spPr>
      </p:sp>
      <p:pic>
        <p:nvPicPr>
          <p:cNvPr id="12" name="Image 0" descr="preencoded.png">    </p:cNvPr>
          <p:cNvPicPr>
            <a:picLocks noChangeAspect="1"/>
          </p:cNvPicPr>
          <p:nvPr/>
        </p:nvPicPr>
        <p:blipFill>
          <a:blip r:embed="rId1"/>
          <a:stretch>
            <a:fillRect/>
          </a:stretch>
        </p:blipFill>
        <p:spPr>
          <a:xfrm>
            <a:off x="7588925" y="3651885"/>
            <a:ext cx="6285548" cy="37713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4628" y="655796"/>
            <a:ext cx="5440323" cy="631269"/>
          </a:xfrm>
          <a:prstGeom prst="rect">
            <a:avLst/>
          </a:prstGeom>
          <a:noFill/>
          <a:ln/>
        </p:spPr>
        <p:txBody>
          <a:bodyPr wrap="none" lIns="0" tIns="0" rIns="0" bIns="0" rtlCol="0" anchor="t"/>
          <a:lstStyle/>
          <a:p>
            <a:pPr algn="l" indent="0" marL="0">
              <a:lnSpc>
                <a:spcPts val="4950"/>
              </a:lnSpc>
              <a:buNone/>
            </a:pPr>
            <a:r>
              <a:rPr lang="en-US" sz="3950" dirty="0">
                <a:solidFill>
                  <a:srgbClr val="D73AD7"/>
                </a:solidFill>
                <a:latin typeface="Source Serif Pro Semi Bold" pitchFamily="34" charset="0"/>
                <a:ea typeface="Source Serif Pro Semi Bold" pitchFamily="34" charset="-122"/>
                <a:cs typeface="Source Serif Pro Semi Bold" pitchFamily="34" charset="-120"/>
              </a:rPr>
              <a:t>2.3 Few-Shot Prompting</a:t>
            </a:r>
            <a:endParaRPr lang="en-US" sz="3950" dirty="0"/>
          </a:p>
        </p:txBody>
      </p:sp>
      <p:sp>
        <p:nvSpPr>
          <p:cNvPr id="3" name="Text 1"/>
          <p:cNvSpPr/>
          <p:nvPr/>
        </p:nvSpPr>
        <p:spPr>
          <a:xfrm>
            <a:off x="834628" y="1716286"/>
            <a:ext cx="12961144" cy="343376"/>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Definición</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Proporcionar ejemplos para guiar la respuesta</a:t>
            </a:r>
            <a:endParaRPr lang="en-US" sz="1650" dirty="0"/>
          </a:p>
        </p:txBody>
      </p:sp>
      <p:sp>
        <p:nvSpPr>
          <p:cNvPr id="4" name="Text 2"/>
          <p:cNvSpPr/>
          <p:nvPr/>
        </p:nvSpPr>
        <p:spPr>
          <a:xfrm>
            <a:off x="834628" y="2301121"/>
            <a:ext cx="12961144" cy="343376"/>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Base técnica</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a:t>
            </a:r>
            <a:endParaRPr lang="en-US" sz="1650" dirty="0"/>
          </a:p>
        </p:txBody>
      </p:sp>
      <p:sp>
        <p:nvSpPr>
          <p:cNvPr id="5" name="Text 3"/>
          <p:cNvSpPr/>
          <p:nvPr/>
        </p:nvSpPr>
        <p:spPr>
          <a:xfrm>
            <a:off x="834628" y="2885956"/>
            <a:ext cx="12961144" cy="343376"/>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272525"/>
                </a:solidFill>
                <a:latin typeface="Source Sans Pro" pitchFamily="34" charset="0"/>
                <a:ea typeface="Source Sans Pro" pitchFamily="34" charset="-122"/>
                <a:cs typeface="Source Sans Pro" pitchFamily="34" charset="-120"/>
              </a:rPr>
              <a:t>In-context learning</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El modelo aprende el patrón de los ejemplos</a:t>
            </a:r>
            <a:endParaRPr lang="en-US" sz="1650" dirty="0"/>
          </a:p>
        </p:txBody>
      </p:sp>
      <p:sp>
        <p:nvSpPr>
          <p:cNvPr id="6" name="Text 4"/>
          <p:cNvSpPr/>
          <p:nvPr/>
        </p:nvSpPr>
        <p:spPr>
          <a:xfrm>
            <a:off x="834628" y="3304342"/>
            <a:ext cx="12961144" cy="343376"/>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Source Sans Pro" pitchFamily="34" charset="0"/>
                <a:ea typeface="Source Sans Pro" pitchFamily="34" charset="-122"/>
                <a:cs typeface="Source Sans Pro" pitchFamily="34" charset="-120"/>
              </a:rPr>
              <a:t>No requiere reentrenamiento, solo contexto</a:t>
            </a:r>
            <a:endParaRPr lang="en-US" sz="1650" dirty="0"/>
          </a:p>
        </p:txBody>
      </p:sp>
      <p:sp>
        <p:nvSpPr>
          <p:cNvPr id="7" name="Text 5"/>
          <p:cNvSpPr/>
          <p:nvPr/>
        </p:nvSpPr>
        <p:spPr>
          <a:xfrm>
            <a:off x="834628" y="3722727"/>
            <a:ext cx="12961144" cy="343376"/>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Source Sans Pro" pitchFamily="34" charset="0"/>
                <a:ea typeface="Source Sans Pro" pitchFamily="34" charset="-122"/>
                <a:cs typeface="Source Sans Pro" pitchFamily="34" charset="-120"/>
              </a:rPr>
              <a:t>Basado en </a:t>
            </a:r>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matching de patrones</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y analogías</a:t>
            </a:r>
            <a:endParaRPr lang="en-US" sz="1650" dirty="0"/>
          </a:p>
        </p:txBody>
      </p:sp>
      <p:sp>
        <p:nvSpPr>
          <p:cNvPr id="8" name="Text 6"/>
          <p:cNvSpPr/>
          <p:nvPr/>
        </p:nvSpPr>
        <p:spPr>
          <a:xfrm>
            <a:off x="834628" y="4307562"/>
            <a:ext cx="12961144" cy="343376"/>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Por qué es potente</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Los ejemplos "enseñan" el formato y estilo deseado</a:t>
            </a:r>
            <a:endParaRPr lang="en-US" sz="1650" dirty="0"/>
          </a:p>
        </p:txBody>
      </p:sp>
      <p:sp>
        <p:nvSpPr>
          <p:cNvPr id="9" name="Text 7"/>
          <p:cNvSpPr/>
          <p:nvPr/>
        </p:nvSpPr>
        <p:spPr>
          <a:xfrm>
            <a:off x="834628" y="4892397"/>
            <a:ext cx="12961144" cy="343376"/>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Ejemplo:</a:t>
            </a:r>
            <a:endParaRPr lang="en-US" sz="1650" dirty="0"/>
          </a:p>
        </p:txBody>
      </p:sp>
      <p:sp>
        <p:nvSpPr>
          <p:cNvPr id="10" name="Text 8"/>
          <p:cNvSpPr/>
          <p:nvPr/>
        </p:nvSpPr>
        <p:spPr>
          <a:xfrm>
            <a:off x="1156573" y="5718691"/>
            <a:ext cx="12639199" cy="1030129"/>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Clasifica estos títulos de investigación por área académica: </a:t>
            </a:r>
            <a:pPr algn="l" indent="0" marL="0">
              <a:lnSpc>
                <a:spcPts val="2700"/>
              </a:lnSpc>
              <a:buNone/>
            </a:pP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Ejemplo 1: "Impacto de las redes sociales en la salud mental adolescente" → Psicología</a:t>
            </a:r>
            <a:pPr algn="l" indent="0" marL="0">
              <a:lnSpc>
                <a:spcPts val="2700"/>
              </a:lnSpc>
              <a:buNone/>
            </a:pP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Ejemplo 2: "Algoritmos de machine learning para predicción climática" → Ciencias de la Computación </a:t>
            </a:r>
            <a:endParaRPr lang="en-US" sz="1650" dirty="0"/>
          </a:p>
        </p:txBody>
      </p:sp>
      <p:sp>
        <p:nvSpPr>
          <p:cNvPr id="11" name="Text 9"/>
          <p:cNvSpPr/>
          <p:nvPr/>
        </p:nvSpPr>
        <p:spPr>
          <a:xfrm>
            <a:off x="1156573" y="6990278"/>
            <a:ext cx="12639199" cy="343376"/>
          </a:xfrm>
          <a:prstGeom prst="rect">
            <a:avLst/>
          </a:prstGeom>
          <a:noFill/>
          <a:ln/>
        </p:spPr>
        <p:txBody>
          <a:bodyPr wrap="non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Ahora clasifica: - "Análisis de políticas públicas en educación superior" - "Microbioma intestinal y enfermedades autoinmunes"</a:t>
            </a:r>
            <a:endParaRPr lang="en-US" sz="1650" dirty="0"/>
          </a:p>
        </p:txBody>
      </p:sp>
      <p:sp>
        <p:nvSpPr>
          <p:cNvPr id="12" name="Shape 10"/>
          <p:cNvSpPr/>
          <p:nvPr/>
        </p:nvSpPr>
        <p:spPr>
          <a:xfrm>
            <a:off x="834628" y="5477232"/>
            <a:ext cx="30480" cy="2097881"/>
          </a:xfrm>
          <a:prstGeom prst="rect">
            <a:avLst/>
          </a:prstGeom>
          <a:solidFill>
            <a:srgbClr val="D75BE2"/>
          </a:solid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679252"/>
            <a:ext cx="6547723" cy="668774"/>
          </a:xfrm>
          <a:prstGeom prst="rect">
            <a:avLst/>
          </a:prstGeom>
          <a:noFill/>
          <a:ln/>
        </p:spPr>
        <p:txBody>
          <a:bodyPr wrap="none" lIns="0" tIns="0" rIns="0" bIns="0" rtlCol="0" anchor="t"/>
          <a:lstStyle/>
          <a:p>
            <a:pPr algn="l" indent="0" marL="0">
              <a:lnSpc>
                <a:spcPts val="5250"/>
              </a:lnSpc>
              <a:buNone/>
            </a:pPr>
            <a:r>
              <a:rPr lang="en-US" sz="4200" dirty="0">
                <a:solidFill>
                  <a:srgbClr val="D73AD7"/>
                </a:solidFill>
                <a:latin typeface="Source Serif Pro Semi Bold" pitchFamily="34" charset="0"/>
                <a:ea typeface="Source Serif Pro Semi Bold" pitchFamily="34" charset="-122"/>
                <a:cs typeface="Source Serif Pro Semi Bold" pitchFamily="34" charset="-120"/>
              </a:rPr>
              <a:t>2.4 Chain-of-Thought (CoT)</a:t>
            </a:r>
            <a:endParaRPr lang="en-US" sz="4200" dirty="0"/>
          </a:p>
        </p:txBody>
      </p:sp>
      <p:sp>
        <p:nvSpPr>
          <p:cNvPr id="3" name="Text 1"/>
          <p:cNvSpPr/>
          <p:nvPr/>
        </p:nvSpPr>
        <p:spPr>
          <a:xfrm>
            <a:off x="837724" y="1802844"/>
            <a:ext cx="12954952" cy="363855"/>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Source Sans Pro" pitchFamily="34" charset="0"/>
                <a:ea typeface="Source Sans Pro" pitchFamily="34" charset="-122"/>
                <a:cs typeface="Source Sans Pro" pitchFamily="34" charset="-120"/>
              </a:rPr>
              <a:t>Definición</a:t>
            </a: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Pedir al modelo que muestre su razonamiento paso a paso</a:t>
            </a:r>
            <a:endParaRPr lang="en-US" sz="1750" dirty="0"/>
          </a:p>
        </p:txBody>
      </p:sp>
      <p:sp>
        <p:nvSpPr>
          <p:cNvPr id="4" name="Text 2"/>
          <p:cNvSpPr/>
          <p:nvPr/>
        </p:nvSpPr>
        <p:spPr>
          <a:xfrm>
            <a:off x="837724" y="2627114"/>
            <a:ext cx="6200061" cy="363855"/>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Source Sans Pro" pitchFamily="34" charset="0"/>
                <a:ea typeface="Source Sans Pro" pitchFamily="34" charset="-122"/>
                <a:cs typeface="Source Sans Pro" pitchFamily="34" charset="-120"/>
              </a:rPr>
              <a:t>Base técnica</a:t>
            </a: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5" name="Text 3"/>
          <p:cNvSpPr/>
          <p:nvPr/>
        </p:nvSpPr>
        <p:spPr>
          <a:xfrm>
            <a:off x="837724" y="3195638"/>
            <a:ext cx="6200061" cy="363855"/>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72525"/>
                </a:solidFill>
                <a:latin typeface="Source Sans Pro" pitchFamily="34" charset="0"/>
                <a:ea typeface="Source Sans Pro" pitchFamily="34" charset="-122"/>
                <a:cs typeface="Source Sans Pro" pitchFamily="34" charset="-120"/>
              </a:rPr>
              <a:t>Descomposición de problemas</a:t>
            </a: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complejos en pasos simples</a:t>
            </a:r>
            <a:endParaRPr lang="en-US" sz="1750" dirty="0"/>
          </a:p>
        </p:txBody>
      </p:sp>
      <p:sp>
        <p:nvSpPr>
          <p:cNvPr id="6" name="Text 4"/>
          <p:cNvSpPr/>
          <p:nvPr/>
        </p:nvSpPr>
        <p:spPr>
          <a:xfrm>
            <a:off x="837724" y="3639026"/>
            <a:ext cx="6200061" cy="363855"/>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Source Sans Pro" pitchFamily="34" charset="0"/>
                <a:ea typeface="Source Sans Pro" pitchFamily="34" charset="-122"/>
                <a:cs typeface="Source Sans Pro" pitchFamily="34" charset="-120"/>
              </a:rPr>
              <a:t>Activa </a:t>
            </a:r>
            <a:pPr algn="l" indent="0" marL="0">
              <a:lnSpc>
                <a:spcPts val="2850"/>
              </a:lnSpc>
              <a:buNone/>
            </a:pPr>
            <a:r>
              <a:rPr lang="en-US" sz="1750" b="1" dirty="0">
                <a:solidFill>
                  <a:srgbClr val="272525"/>
                </a:solidFill>
                <a:latin typeface="Source Sans Pro" pitchFamily="34" charset="0"/>
                <a:ea typeface="Source Sans Pro" pitchFamily="34" charset="-122"/>
                <a:cs typeface="Source Sans Pro" pitchFamily="34" charset="-120"/>
              </a:rPr>
              <a:t>rutas de razonamiento</a:t>
            </a: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en el modelo</a:t>
            </a:r>
            <a:endParaRPr lang="en-US" sz="1750" dirty="0"/>
          </a:p>
        </p:txBody>
      </p:sp>
      <p:sp>
        <p:nvSpPr>
          <p:cNvPr id="7" name="Text 5"/>
          <p:cNvSpPr/>
          <p:nvPr/>
        </p:nvSpPr>
        <p:spPr>
          <a:xfrm>
            <a:off x="837724" y="4082415"/>
            <a:ext cx="6200061" cy="363855"/>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Source Sans Pro" pitchFamily="34" charset="0"/>
                <a:ea typeface="Source Sans Pro" pitchFamily="34" charset="-122"/>
                <a:cs typeface="Source Sans Pro" pitchFamily="34" charset="-120"/>
              </a:rPr>
              <a:t>Reduce errores al hacer explícito el proceso</a:t>
            </a:r>
            <a:endParaRPr lang="en-US" sz="1750" dirty="0"/>
          </a:p>
        </p:txBody>
      </p:sp>
      <p:sp>
        <p:nvSpPr>
          <p:cNvPr id="8" name="Text 6"/>
          <p:cNvSpPr/>
          <p:nvPr/>
        </p:nvSpPr>
        <p:spPr>
          <a:xfrm>
            <a:off x="837724" y="4650938"/>
            <a:ext cx="6200061" cy="727710"/>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Source Sans Pro" pitchFamily="34" charset="0"/>
                <a:ea typeface="Source Sans Pro" pitchFamily="34" charset="-122"/>
                <a:cs typeface="Source Sans Pro" pitchFamily="34" charset="-120"/>
              </a:rPr>
              <a:t>Fundamento científico</a:t>
            </a: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Wei et al. (2022) - mejora significativa en tareas de razonamiento</a:t>
            </a:r>
            <a:endParaRPr lang="en-US" sz="1750" dirty="0"/>
          </a:p>
        </p:txBody>
      </p:sp>
      <p:sp>
        <p:nvSpPr>
          <p:cNvPr id="9" name="Text 7"/>
          <p:cNvSpPr/>
          <p:nvPr/>
        </p:nvSpPr>
        <p:spPr>
          <a:xfrm>
            <a:off x="837724" y="5583317"/>
            <a:ext cx="6200061" cy="727710"/>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Source Sans Pro" pitchFamily="34" charset="0"/>
                <a:ea typeface="Source Sans Pro" pitchFamily="34" charset="-122"/>
                <a:cs typeface="Source Sans Pro" pitchFamily="34" charset="-120"/>
              </a:rPr>
              <a:t>Cuándo es crítico</a:t>
            </a: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Problemas matemáticos, análisis lógico, evaluaciones complejas</a:t>
            </a:r>
            <a:endParaRPr lang="en-US" sz="1750" dirty="0"/>
          </a:p>
        </p:txBody>
      </p:sp>
      <p:sp>
        <p:nvSpPr>
          <p:cNvPr id="10" name="Text 8"/>
          <p:cNvSpPr/>
          <p:nvPr/>
        </p:nvSpPr>
        <p:spPr>
          <a:xfrm>
            <a:off x="7600236" y="2627114"/>
            <a:ext cx="6200061" cy="363855"/>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Source Sans Pro" pitchFamily="34" charset="0"/>
                <a:ea typeface="Source Sans Pro" pitchFamily="34" charset="-122"/>
                <a:cs typeface="Source Sans Pro" pitchFamily="34" charset="-120"/>
              </a:rPr>
              <a:t>Ejemplo:</a:t>
            </a:r>
            <a:endParaRPr lang="en-US" sz="1750" dirty="0"/>
          </a:p>
        </p:txBody>
      </p:sp>
      <p:sp>
        <p:nvSpPr>
          <p:cNvPr id="11" name="Text 9"/>
          <p:cNvSpPr/>
          <p:nvPr/>
        </p:nvSpPr>
        <p:spPr>
          <a:xfrm>
            <a:off x="7941350" y="3246715"/>
            <a:ext cx="5858947" cy="363855"/>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Evalúa la metodología de este estudio paso a paso: </a:t>
            </a:r>
            <a:endParaRPr lang="en-US" sz="1750" dirty="0"/>
          </a:p>
        </p:txBody>
      </p:sp>
      <p:sp>
        <p:nvSpPr>
          <p:cNvPr id="12" name="Text 10"/>
          <p:cNvSpPr/>
          <p:nvPr/>
        </p:nvSpPr>
        <p:spPr>
          <a:xfrm>
            <a:off x="7941350" y="3815239"/>
            <a:ext cx="5858947" cy="145542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"Estudio: Se encuestaron 50 estudiantes universitarios sobre sus hábitos de estudio mediante un cuestionario online enviado por WhatsApp. Se concluyó que el 80% prefiere estudiar de noche." </a:t>
            </a:r>
            <a:endParaRPr lang="en-US" sz="1750" dirty="0"/>
          </a:p>
        </p:txBody>
      </p:sp>
      <p:sp>
        <p:nvSpPr>
          <p:cNvPr id="13" name="Text 11"/>
          <p:cNvSpPr/>
          <p:nvPr/>
        </p:nvSpPr>
        <p:spPr>
          <a:xfrm>
            <a:off x="7941350" y="5475327"/>
            <a:ext cx="5858947" cy="181927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Analiza: </a:t>
            </a:r>
            <a:pPr algn="l" indent="0" marL="0">
              <a:lnSpc>
                <a:spcPts val="2850"/>
              </a:lnSpc>
              <a:buNone/>
            </a:pP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1) Tamaño de muestra, </a:t>
            </a:r>
            <a:pPr algn="l" indent="0" marL="0">
              <a:lnSpc>
                <a:spcPts val="2850"/>
              </a:lnSpc>
              <a:buNone/>
            </a:pP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2) Método de recolección, </a:t>
            </a:r>
            <a:pPr algn="l" indent="0" marL="0">
              <a:lnSpc>
                <a:spcPts val="2850"/>
              </a:lnSpc>
              <a:buNone/>
            </a:pP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3) Posibles sesgos, </a:t>
            </a:r>
            <a:pPr algn="l" indent="0" marL="0">
              <a:lnSpc>
                <a:spcPts val="2850"/>
              </a:lnSpc>
              <a:buNone/>
            </a:pP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4) Validez de conclusiones.</a:t>
            </a:r>
            <a:endParaRPr lang="en-US" sz="1750" dirty="0"/>
          </a:p>
        </p:txBody>
      </p:sp>
      <p:sp>
        <p:nvSpPr>
          <p:cNvPr id="14" name="Shape 12"/>
          <p:cNvSpPr/>
          <p:nvPr/>
        </p:nvSpPr>
        <p:spPr>
          <a:xfrm>
            <a:off x="7600236" y="3246715"/>
            <a:ext cx="30480" cy="4047887"/>
          </a:xfrm>
          <a:prstGeom prst="rect">
            <a:avLst/>
          </a:prstGeom>
          <a:solidFill>
            <a:srgbClr val="D75BE2"/>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659963"/>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2.5 Role-Playing</a:t>
            </a:r>
            <a:endParaRPr lang="en-US" sz="4400" dirty="0"/>
          </a:p>
        </p:txBody>
      </p:sp>
      <p:sp>
        <p:nvSpPr>
          <p:cNvPr id="3" name="Text 1"/>
          <p:cNvSpPr/>
          <p:nvPr/>
        </p:nvSpPr>
        <p:spPr>
          <a:xfrm>
            <a:off x="837724" y="1842730"/>
            <a:ext cx="12954952"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Definición</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Asignar un rol específico al modelo</a:t>
            </a:r>
            <a:endParaRPr lang="en-US" sz="1850" dirty="0"/>
          </a:p>
        </p:txBody>
      </p:sp>
      <p:sp>
        <p:nvSpPr>
          <p:cNvPr id="4" name="Text 2"/>
          <p:cNvSpPr/>
          <p:nvPr/>
        </p:nvSpPr>
        <p:spPr>
          <a:xfrm>
            <a:off x="837724" y="2710339"/>
            <a:ext cx="6185535"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Base técnica</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t>
            </a:r>
            <a:endParaRPr lang="en-US" sz="1850" dirty="0"/>
          </a:p>
        </p:txBody>
      </p:sp>
      <p:sp>
        <p:nvSpPr>
          <p:cNvPr id="5" name="Text 3"/>
          <p:cNvSpPr/>
          <p:nvPr/>
        </p:nvSpPr>
        <p:spPr>
          <a:xfrm>
            <a:off x="837724" y="330874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Priming contextual</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Activa conocimiento especializado</a:t>
            </a:r>
            <a:endParaRPr lang="en-US" sz="1850" dirty="0"/>
          </a:p>
        </p:txBody>
      </p:sp>
      <p:sp>
        <p:nvSpPr>
          <p:cNvPr id="6" name="Text 4"/>
          <p:cNvSpPr/>
          <p:nvPr/>
        </p:nvSpPr>
        <p:spPr>
          <a:xfrm>
            <a:off x="837724" y="3775472"/>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Restricción de dominio</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Limita respuestas a expertise específico</a:t>
            </a:r>
            <a:endParaRPr lang="en-US" sz="1850" dirty="0"/>
          </a:p>
        </p:txBody>
      </p:sp>
      <p:sp>
        <p:nvSpPr>
          <p:cNvPr id="7" name="Text 5"/>
          <p:cNvSpPr/>
          <p:nvPr/>
        </p:nvSpPr>
        <p:spPr>
          <a:xfrm>
            <a:off x="837724" y="4625221"/>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Simulación de perspectiva</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El modelo adopta un "marco mental"</a:t>
            </a:r>
            <a:endParaRPr lang="en-US" sz="1850" dirty="0"/>
          </a:p>
        </p:txBody>
      </p:sp>
      <p:sp>
        <p:nvSpPr>
          <p:cNvPr id="8" name="Text 6"/>
          <p:cNvSpPr/>
          <p:nvPr/>
        </p:nvSpPr>
        <p:spPr>
          <a:xfrm>
            <a:off x="837724" y="5606653"/>
            <a:ext cx="6185535" cy="766048"/>
          </a:xfrm>
          <a:prstGeom prst="rect">
            <a:avLst/>
          </a:prstGeom>
          <a:noFill/>
          <a:ln/>
        </p:spPr>
        <p:txBody>
          <a:bodyPr wrap="squar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Por qué funciona</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Los LLMs han absorbido patrones de comunicación por profesión</a:t>
            </a:r>
            <a:endParaRPr lang="en-US" sz="1850" dirty="0"/>
          </a:p>
        </p:txBody>
      </p:sp>
      <p:sp>
        <p:nvSpPr>
          <p:cNvPr id="9" name="Text 7"/>
          <p:cNvSpPr/>
          <p:nvPr/>
        </p:nvSpPr>
        <p:spPr>
          <a:xfrm>
            <a:off x="837724" y="6588085"/>
            <a:ext cx="6185535" cy="766048"/>
          </a:xfrm>
          <a:prstGeom prst="rect">
            <a:avLst/>
          </a:prstGeom>
          <a:noFill/>
          <a:ln/>
        </p:spPr>
        <p:txBody>
          <a:bodyPr wrap="squar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Beneficio clave</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Respuestas más precisas y con terminología apropiada</a:t>
            </a:r>
            <a:endParaRPr lang="en-US" sz="1850" dirty="0"/>
          </a:p>
        </p:txBody>
      </p:sp>
      <p:sp>
        <p:nvSpPr>
          <p:cNvPr id="10" name="Text 8"/>
          <p:cNvSpPr/>
          <p:nvPr/>
        </p:nvSpPr>
        <p:spPr>
          <a:xfrm>
            <a:off x="7614761" y="2710339"/>
            <a:ext cx="6185535"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Ejemplo:</a:t>
            </a:r>
            <a:endParaRPr lang="en-US" sz="1850" dirty="0"/>
          </a:p>
        </p:txBody>
      </p:sp>
      <p:sp>
        <p:nvSpPr>
          <p:cNvPr id="11" name="Text 9"/>
          <p:cNvSpPr/>
          <p:nvPr/>
        </p:nvSpPr>
        <p:spPr>
          <a:xfrm>
            <a:off x="7973735" y="3362563"/>
            <a:ext cx="5826562" cy="3830241"/>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Actúa como un revisor experto de una revista científica de alto impacto. Evalúa esta propuesta de investigación: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"Título: Efectos de la música clásica en la productividad laboral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Metodología: Experimento con 20 participantes escuchando Mozart vs silencio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Hipótesis: La música clásica mejora la productividad en un 25%"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Proporciona feedback constructivo sobre: diseño experimental, tamaño de muestra y viabilidad.</a:t>
            </a:r>
            <a:endParaRPr lang="en-US" sz="1850" dirty="0"/>
          </a:p>
        </p:txBody>
      </p:sp>
      <p:sp>
        <p:nvSpPr>
          <p:cNvPr id="12" name="Shape 10"/>
          <p:cNvSpPr/>
          <p:nvPr/>
        </p:nvSpPr>
        <p:spPr>
          <a:xfrm>
            <a:off x="7614761" y="3362563"/>
            <a:ext cx="30480" cy="3830241"/>
          </a:xfrm>
          <a:prstGeom prst="rect">
            <a:avLst/>
          </a:prstGeom>
          <a:solidFill>
            <a:srgbClr val="D75BE2"/>
          </a:solid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38664"/>
            <a:ext cx="7063026" cy="633651"/>
          </a:xfrm>
          <a:prstGeom prst="rect">
            <a:avLst/>
          </a:prstGeom>
          <a:noFill/>
          <a:ln/>
        </p:spPr>
        <p:txBody>
          <a:bodyPr wrap="none" lIns="0" tIns="0" rIns="0" bIns="0" rtlCol="0" anchor="t"/>
          <a:lstStyle/>
          <a:p>
            <a:pPr algn="l" indent="0" marL="0">
              <a:lnSpc>
                <a:spcPts val="4950"/>
              </a:lnSpc>
              <a:buNone/>
            </a:pPr>
            <a:r>
              <a:rPr lang="en-US" sz="3950" dirty="0">
                <a:solidFill>
                  <a:srgbClr val="D73AD7"/>
                </a:solidFill>
                <a:latin typeface="Source Serif Pro Semi Bold" pitchFamily="34" charset="0"/>
                <a:ea typeface="Source Serif Pro Semi Bold" pitchFamily="34" charset="-122"/>
                <a:cs typeface="Source Serif Pro Semi Bold" pitchFamily="34" charset="-120"/>
              </a:rPr>
              <a:t>Bases Técnicas Fundamentales</a:t>
            </a:r>
            <a:endParaRPr lang="en-US" sz="3950" dirty="0"/>
          </a:p>
        </p:txBody>
      </p:sp>
      <p:sp>
        <p:nvSpPr>
          <p:cNvPr id="4" name="Text 1"/>
          <p:cNvSpPr/>
          <p:nvPr/>
        </p:nvSpPr>
        <p:spPr>
          <a:xfrm>
            <a:off x="837724" y="1695450"/>
            <a:ext cx="4760476" cy="380167"/>
          </a:xfrm>
          <a:prstGeom prst="rect">
            <a:avLst/>
          </a:prstGeom>
          <a:noFill/>
          <a:ln/>
        </p:spPr>
        <p:txBody>
          <a:bodyPr wrap="none" lIns="0" tIns="0" rIns="0" bIns="0" rtlCol="0" anchor="t"/>
          <a:lstStyle/>
          <a:p>
            <a:pPr algn="l" indent="0" marL="0">
              <a:lnSpc>
                <a:spcPts val="2950"/>
              </a:lnSpc>
              <a:buNone/>
            </a:pPr>
            <a:r>
              <a:rPr lang="en-US" sz="2350" dirty="0">
                <a:solidFill>
                  <a:srgbClr val="D73AD7"/>
                </a:solidFill>
                <a:latin typeface="Source Serif Pro Semi Bold" pitchFamily="34" charset="0"/>
                <a:ea typeface="Source Serif Pro Semi Bold" pitchFamily="34" charset="-122"/>
                <a:cs typeface="Source Serif Pro Semi Bold" pitchFamily="34" charset="-120"/>
              </a:rPr>
              <a:t>¿Por qué funcionan estas técnicas?</a:t>
            </a:r>
            <a:endParaRPr lang="en-US" sz="2350" dirty="0"/>
          </a:p>
        </p:txBody>
      </p:sp>
      <p:pic>
        <p:nvPicPr>
          <p:cNvPr id="5" name="Image 1" descr="preencoded.png">    </p:cNvPr>
          <p:cNvPicPr>
            <a:picLocks noChangeAspect="1"/>
          </p:cNvPicPr>
          <p:nvPr/>
        </p:nvPicPr>
        <p:blipFill>
          <a:blip r:embed="rId2"/>
          <a:stretch>
            <a:fillRect/>
          </a:stretch>
        </p:blipFill>
        <p:spPr>
          <a:xfrm>
            <a:off x="837724" y="2398752"/>
            <a:ext cx="538520" cy="538520"/>
          </a:xfrm>
          <a:prstGeom prst="rect">
            <a:avLst/>
          </a:prstGeom>
        </p:spPr>
      </p:pic>
      <p:sp>
        <p:nvSpPr>
          <p:cNvPr id="6" name="Text 2"/>
          <p:cNvSpPr/>
          <p:nvPr/>
        </p:nvSpPr>
        <p:spPr>
          <a:xfrm>
            <a:off x="1645444" y="2526625"/>
            <a:ext cx="2988707" cy="316825"/>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Pro Semi Bold" pitchFamily="34" charset="0"/>
                <a:ea typeface="Source Serif Pro Semi Bold" pitchFamily="34" charset="-122"/>
                <a:cs typeface="Source Serif Pro Semi Bold" pitchFamily="34" charset="-120"/>
              </a:rPr>
              <a:t>Arquitectura Transformer</a:t>
            </a:r>
            <a:endParaRPr lang="en-US" sz="1950" dirty="0"/>
          </a:p>
        </p:txBody>
      </p:sp>
      <p:sp>
        <p:nvSpPr>
          <p:cNvPr id="7" name="Text 3"/>
          <p:cNvSpPr/>
          <p:nvPr/>
        </p:nvSpPr>
        <p:spPr>
          <a:xfrm>
            <a:off x="1645444" y="2972633"/>
            <a:ext cx="6660833" cy="344567"/>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Source Sans Pro" pitchFamily="34" charset="0"/>
                <a:ea typeface="Source Sans Pro" pitchFamily="34" charset="-122"/>
                <a:cs typeface="Source Sans Pro" pitchFamily="34" charset="-120"/>
              </a:rPr>
              <a:t>Mecanismo de </a:t>
            </a:r>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atención</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permite enfocarse en partes relevantes</a:t>
            </a:r>
            <a:endParaRPr lang="en-US" sz="1650" dirty="0"/>
          </a:p>
        </p:txBody>
      </p:sp>
      <p:sp>
        <p:nvSpPr>
          <p:cNvPr id="8" name="Text 4"/>
          <p:cNvSpPr/>
          <p:nvPr/>
        </p:nvSpPr>
        <p:spPr>
          <a:xfrm>
            <a:off x="1645444" y="3392567"/>
            <a:ext cx="6660833" cy="344567"/>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272525"/>
                </a:solidFill>
                <a:latin typeface="Source Sans Pro" pitchFamily="34" charset="0"/>
                <a:ea typeface="Source Sans Pro" pitchFamily="34" charset="-122"/>
                <a:cs typeface="Source Sans Pro" pitchFamily="34" charset="-120"/>
              </a:rPr>
              <a:t>Contexto posicional</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da importancia a ejemplos y estructura</a:t>
            </a:r>
            <a:endParaRPr lang="en-US" sz="1650" dirty="0"/>
          </a:p>
        </p:txBody>
      </p:sp>
      <p:pic>
        <p:nvPicPr>
          <p:cNvPr id="9" name="Image 2" descr="preencoded.png">    </p:cNvPr>
          <p:cNvPicPr>
            <a:picLocks noChangeAspect="1"/>
          </p:cNvPicPr>
          <p:nvPr/>
        </p:nvPicPr>
        <p:blipFill>
          <a:blip r:embed="rId3"/>
          <a:stretch>
            <a:fillRect/>
          </a:stretch>
        </p:blipFill>
        <p:spPr>
          <a:xfrm>
            <a:off x="837724" y="4275653"/>
            <a:ext cx="538520" cy="538520"/>
          </a:xfrm>
          <a:prstGeom prst="rect">
            <a:avLst/>
          </a:prstGeom>
        </p:spPr>
      </p:pic>
      <p:sp>
        <p:nvSpPr>
          <p:cNvPr id="10" name="Text 5"/>
          <p:cNvSpPr/>
          <p:nvPr/>
        </p:nvSpPr>
        <p:spPr>
          <a:xfrm>
            <a:off x="1645444" y="4403527"/>
            <a:ext cx="2603897" cy="316825"/>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Pro Semi Bold" pitchFamily="34" charset="0"/>
                <a:ea typeface="Source Serif Pro Semi Bold" pitchFamily="34" charset="-122"/>
                <a:cs typeface="Source Serif Pro Semi Bold" pitchFamily="34" charset="-120"/>
              </a:rPr>
              <a:t>Entrenamiento masivo</a:t>
            </a:r>
            <a:endParaRPr lang="en-US" sz="1950" dirty="0"/>
          </a:p>
        </p:txBody>
      </p:sp>
      <p:sp>
        <p:nvSpPr>
          <p:cNvPr id="11" name="Text 6"/>
          <p:cNvSpPr/>
          <p:nvPr/>
        </p:nvSpPr>
        <p:spPr>
          <a:xfrm>
            <a:off x="1645444" y="4849535"/>
            <a:ext cx="6660833" cy="344567"/>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Source Sans Pro" pitchFamily="34" charset="0"/>
                <a:ea typeface="Source Sans Pro" pitchFamily="34" charset="-122"/>
                <a:cs typeface="Source Sans Pro" pitchFamily="34" charset="-120"/>
              </a:rPr>
              <a:t>Millones de ejemplos de cada tipo de tarea</a:t>
            </a:r>
            <a:endParaRPr lang="en-US" sz="1650" dirty="0"/>
          </a:p>
        </p:txBody>
      </p:sp>
      <p:sp>
        <p:nvSpPr>
          <p:cNvPr id="12" name="Text 7"/>
          <p:cNvSpPr/>
          <p:nvPr/>
        </p:nvSpPr>
        <p:spPr>
          <a:xfrm>
            <a:off x="1645444" y="5269468"/>
            <a:ext cx="6660833" cy="344567"/>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272525"/>
                </a:solidFill>
                <a:latin typeface="Source Sans Pro" pitchFamily="34" charset="0"/>
                <a:ea typeface="Source Sans Pro" pitchFamily="34" charset="-122"/>
                <a:cs typeface="Source Sans Pro" pitchFamily="34" charset="-120"/>
              </a:rPr>
              <a:t>Patrones implícitos</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de comunicación profesional y académica</a:t>
            </a:r>
            <a:endParaRPr lang="en-US" sz="1650" dirty="0"/>
          </a:p>
        </p:txBody>
      </p:sp>
      <p:pic>
        <p:nvPicPr>
          <p:cNvPr id="13" name="Image 3" descr="preencoded.png">    </p:cNvPr>
          <p:cNvPicPr>
            <a:picLocks noChangeAspect="1"/>
          </p:cNvPicPr>
          <p:nvPr/>
        </p:nvPicPr>
        <p:blipFill>
          <a:blip r:embed="rId4"/>
          <a:stretch>
            <a:fillRect/>
          </a:stretch>
        </p:blipFill>
        <p:spPr>
          <a:xfrm>
            <a:off x="837724" y="6152555"/>
            <a:ext cx="538520" cy="538520"/>
          </a:xfrm>
          <a:prstGeom prst="rect">
            <a:avLst/>
          </a:prstGeom>
        </p:spPr>
      </p:pic>
      <p:sp>
        <p:nvSpPr>
          <p:cNvPr id="14" name="Text 8"/>
          <p:cNvSpPr/>
          <p:nvPr/>
        </p:nvSpPr>
        <p:spPr>
          <a:xfrm>
            <a:off x="1645444" y="6280428"/>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Pro Semi Bold" pitchFamily="34" charset="0"/>
                <a:ea typeface="Source Serif Pro Semi Bold" pitchFamily="34" charset="-122"/>
                <a:cs typeface="Source Serif Pro Semi Bold" pitchFamily="34" charset="-120"/>
              </a:rPr>
              <a:t>Emergencia</a:t>
            </a:r>
            <a:endParaRPr lang="en-US" sz="1950" dirty="0"/>
          </a:p>
        </p:txBody>
      </p:sp>
      <p:sp>
        <p:nvSpPr>
          <p:cNvPr id="15" name="Text 9"/>
          <p:cNvSpPr/>
          <p:nvPr/>
        </p:nvSpPr>
        <p:spPr>
          <a:xfrm>
            <a:off x="1645444" y="6726436"/>
            <a:ext cx="6660833" cy="344567"/>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Source Sans Pro" pitchFamily="34" charset="0"/>
                <a:ea typeface="Source Sans Pro" pitchFamily="34" charset="-122"/>
                <a:cs typeface="Source Sans Pro" pitchFamily="34" charset="-120"/>
              </a:rPr>
              <a:t>Capacidades que surgen al escalar el modelo</a:t>
            </a:r>
            <a:endParaRPr lang="en-US" sz="1650" dirty="0"/>
          </a:p>
        </p:txBody>
      </p:sp>
      <p:sp>
        <p:nvSpPr>
          <p:cNvPr id="16" name="Text 10"/>
          <p:cNvSpPr/>
          <p:nvPr/>
        </p:nvSpPr>
        <p:spPr>
          <a:xfrm>
            <a:off x="1645444" y="7146369"/>
            <a:ext cx="6660833" cy="344567"/>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272525"/>
                </a:solidFill>
                <a:latin typeface="Source Sans Pro" pitchFamily="34" charset="0"/>
                <a:ea typeface="Source Sans Pro" pitchFamily="34" charset="-122"/>
                <a:cs typeface="Source Sans Pro" pitchFamily="34" charset="-120"/>
              </a:rPr>
              <a:t>Transferencia</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de conocimiento entre dominios</a:t>
            </a: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731044"/>
            <a:ext cx="9195197" cy="492681"/>
          </a:xfrm>
          <a:prstGeom prst="rect">
            <a:avLst/>
          </a:prstGeom>
          <a:noFill/>
          <a:ln/>
        </p:spPr>
        <p:txBody>
          <a:bodyPr wrap="none" lIns="0" tIns="0" rIns="0" bIns="0" rtlCol="0" anchor="t"/>
          <a:lstStyle/>
          <a:p>
            <a:pPr algn="l" indent="0" marL="0">
              <a:lnSpc>
                <a:spcPts val="3850"/>
              </a:lnSpc>
              <a:buNone/>
            </a:pPr>
            <a:r>
              <a:rPr lang="en-US" sz="3100" dirty="0">
                <a:solidFill>
                  <a:srgbClr val="D73AD7"/>
                </a:solidFill>
                <a:latin typeface="Source Serif Pro Semi Bold" pitchFamily="34" charset="0"/>
                <a:ea typeface="Source Serif Pro Semi Bold" pitchFamily="34" charset="-122"/>
                <a:cs typeface="Source Serif Pro Semi Bold" pitchFamily="34" charset="-120"/>
              </a:rPr>
              <a:t>Principio Clave: Más Contexto = Mejor Rendimiento</a:t>
            </a:r>
            <a:endParaRPr lang="en-US" sz="3100" dirty="0"/>
          </a:p>
        </p:txBody>
      </p:sp>
      <p:sp>
        <p:nvSpPr>
          <p:cNvPr id="3" name="Text 1"/>
          <p:cNvSpPr/>
          <p:nvPr/>
        </p:nvSpPr>
        <p:spPr>
          <a:xfrm>
            <a:off x="837724" y="1558766"/>
            <a:ext cx="12954952" cy="268010"/>
          </a:xfrm>
          <a:prstGeom prst="rect">
            <a:avLst/>
          </a:prstGeom>
          <a:noFill/>
          <a:ln/>
        </p:spPr>
        <p:txBody>
          <a:bodyPr wrap="none" lIns="0" tIns="0" rIns="0" bIns="0" rtlCol="0" anchor="t"/>
          <a:lstStyle/>
          <a:p>
            <a:pPr algn="l" indent="0" marL="0">
              <a:lnSpc>
                <a:spcPts val="2100"/>
              </a:lnSpc>
              <a:buNone/>
            </a:pPr>
            <a:r>
              <a:rPr lang="en-US" sz="1300" b="1" dirty="0">
                <a:solidFill>
                  <a:srgbClr val="272525"/>
                </a:solidFill>
                <a:latin typeface="Source Sans Pro" pitchFamily="34" charset="0"/>
                <a:ea typeface="Source Sans Pro" pitchFamily="34" charset="-122"/>
                <a:cs typeface="Source Sans Pro" pitchFamily="34" charset="-120"/>
              </a:rPr>
              <a:t>Jerarquía de efectividad</a:t>
            </a:r>
            <a:pPr algn="l" indent="0" marL="0">
              <a:lnSpc>
                <a:spcPts val="2100"/>
              </a:lnSpc>
              <a:buNone/>
            </a:pPr>
            <a:r>
              <a:rPr lang="en-US" sz="1300" dirty="0">
                <a:solidFill>
                  <a:srgbClr val="272525"/>
                </a:solidFill>
                <a:latin typeface="Source Sans Pro" pitchFamily="34" charset="0"/>
                <a:ea typeface="Source Sans Pro" pitchFamily="34" charset="-122"/>
                <a:cs typeface="Source Sans Pro" pitchFamily="34" charset="-120"/>
              </a:rPr>
              <a:t> (menor a mayor):</a:t>
            </a:r>
            <a:endParaRPr lang="en-US" sz="1300" dirty="0"/>
          </a:p>
        </p:txBody>
      </p:sp>
      <p:pic>
        <p:nvPicPr>
          <p:cNvPr id="4" name="Image 0" descr="preencoded.png">    </p:cNvPr>
          <p:cNvPicPr>
            <a:picLocks noChangeAspect="1"/>
          </p:cNvPicPr>
          <p:nvPr/>
        </p:nvPicPr>
        <p:blipFill>
          <a:blip r:embed="rId1"/>
          <a:stretch>
            <a:fillRect/>
          </a:stretch>
        </p:blipFill>
        <p:spPr>
          <a:xfrm>
            <a:off x="837724" y="2015252"/>
            <a:ext cx="837724" cy="1005364"/>
          </a:xfrm>
          <a:prstGeom prst="rect">
            <a:avLst/>
          </a:prstGeom>
        </p:spPr>
      </p:pic>
      <p:sp>
        <p:nvSpPr>
          <p:cNvPr id="5" name="Text 2"/>
          <p:cNvSpPr/>
          <p:nvPr/>
        </p:nvSpPr>
        <p:spPr>
          <a:xfrm>
            <a:off x="1842968" y="2182773"/>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272525"/>
                </a:solidFill>
                <a:latin typeface="Source Serif Pro Semi Bold" pitchFamily="34" charset="0"/>
                <a:ea typeface="Source Serif Pro Semi Bold" pitchFamily="34" charset="-122"/>
                <a:cs typeface="Source Serif Pro Semi Bold" pitchFamily="34" charset="-120"/>
              </a:rPr>
              <a:t>Prompting básico</a:t>
            </a:r>
            <a:endParaRPr lang="en-US" sz="1550" dirty="0"/>
          </a:p>
        </p:txBody>
      </p:sp>
      <p:pic>
        <p:nvPicPr>
          <p:cNvPr id="6" name="Image 1" descr="preencoded.png">    </p:cNvPr>
          <p:cNvPicPr>
            <a:picLocks noChangeAspect="1"/>
          </p:cNvPicPr>
          <p:nvPr/>
        </p:nvPicPr>
        <p:blipFill>
          <a:blip r:embed="rId2"/>
          <a:stretch>
            <a:fillRect/>
          </a:stretch>
        </p:blipFill>
        <p:spPr>
          <a:xfrm>
            <a:off x="837724" y="3020616"/>
            <a:ext cx="837724" cy="1005364"/>
          </a:xfrm>
          <a:prstGeom prst="rect">
            <a:avLst/>
          </a:prstGeom>
        </p:spPr>
      </p:pic>
      <p:sp>
        <p:nvSpPr>
          <p:cNvPr id="7" name="Text 3"/>
          <p:cNvSpPr/>
          <p:nvPr/>
        </p:nvSpPr>
        <p:spPr>
          <a:xfrm>
            <a:off x="1842968" y="3188137"/>
            <a:ext cx="2193965" cy="246459"/>
          </a:xfrm>
          <a:prstGeom prst="rect">
            <a:avLst/>
          </a:prstGeom>
          <a:noFill/>
          <a:ln/>
        </p:spPr>
        <p:txBody>
          <a:bodyPr wrap="none" lIns="0" tIns="0" rIns="0" bIns="0" rtlCol="0" anchor="t"/>
          <a:lstStyle/>
          <a:p>
            <a:pPr algn="l" indent="0" marL="0">
              <a:lnSpc>
                <a:spcPts val="1900"/>
              </a:lnSpc>
              <a:buNone/>
            </a:pPr>
            <a:r>
              <a:rPr lang="en-US" sz="1550" dirty="0">
                <a:solidFill>
                  <a:srgbClr val="272525"/>
                </a:solidFill>
                <a:latin typeface="Source Serif Pro Semi Bold" pitchFamily="34" charset="0"/>
                <a:ea typeface="Source Serif Pro Semi Bold" pitchFamily="34" charset="-122"/>
                <a:cs typeface="Source Serif Pro Semi Bold" pitchFamily="34" charset="-120"/>
              </a:rPr>
              <a:t>Zero-shot con estructura</a:t>
            </a:r>
            <a:endParaRPr lang="en-US" sz="1550" dirty="0"/>
          </a:p>
        </p:txBody>
      </p:sp>
      <p:pic>
        <p:nvPicPr>
          <p:cNvPr id="8" name="Image 2" descr="preencoded.png">    </p:cNvPr>
          <p:cNvPicPr>
            <a:picLocks noChangeAspect="1"/>
          </p:cNvPicPr>
          <p:nvPr/>
        </p:nvPicPr>
        <p:blipFill>
          <a:blip r:embed="rId3"/>
          <a:stretch>
            <a:fillRect/>
          </a:stretch>
        </p:blipFill>
        <p:spPr>
          <a:xfrm>
            <a:off x="837724" y="4025979"/>
            <a:ext cx="837724" cy="1005364"/>
          </a:xfrm>
          <a:prstGeom prst="rect">
            <a:avLst/>
          </a:prstGeom>
        </p:spPr>
      </p:pic>
      <p:sp>
        <p:nvSpPr>
          <p:cNvPr id="9" name="Text 4"/>
          <p:cNvSpPr/>
          <p:nvPr/>
        </p:nvSpPr>
        <p:spPr>
          <a:xfrm>
            <a:off x="1842968" y="4193500"/>
            <a:ext cx="2024896" cy="246459"/>
          </a:xfrm>
          <a:prstGeom prst="rect">
            <a:avLst/>
          </a:prstGeom>
          <a:noFill/>
          <a:ln/>
        </p:spPr>
        <p:txBody>
          <a:bodyPr wrap="none" lIns="0" tIns="0" rIns="0" bIns="0" rtlCol="0" anchor="t"/>
          <a:lstStyle/>
          <a:p>
            <a:pPr algn="l" indent="0" marL="0">
              <a:lnSpc>
                <a:spcPts val="1900"/>
              </a:lnSpc>
              <a:buNone/>
            </a:pPr>
            <a:r>
              <a:rPr lang="en-US" sz="1550" dirty="0">
                <a:solidFill>
                  <a:srgbClr val="272525"/>
                </a:solidFill>
                <a:latin typeface="Source Serif Pro Semi Bold" pitchFamily="34" charset="0"/>
                <a:ea typeface="Source Serif Pro Semi Bold" pitchFamily="34" charset="-122"/>
                <a:cs typeface="Source Serif Pro Semi Bold" pitchFamily="34" charset="-120"/>
              </a:rPr>
              <a:t>Few-shot con ejemplos</a:t>
            </a:r>
            <a:endParaRPr lang="en-US" sz="1550" dirty="0"/>
          </a:p>
        </p:txBody>
      </p:sp>
      <p:pic>
        <p:nvPicPr>
          <p:cNvPr id="10" name="Image 3" descr="preencoded.png">    </p:cNvPr>
          <p:cNvPicPr>
            <a:picLocks noChangeAspect="1"/>
          </p:cNvPicPr>
          <p:nvPr/>
        </p:nvPicPr>
        <p:blipFill>
          <a:blip r:embed="rId4"/>
          <a:stretch>
            <a:fillRect/>
          </a:stretch>
        </p:blipFill>
        <p:spPr>
          <a:xfrm>
            <a:off x="837724" y="5031343"/>
            <a:ext cx="837724" cy="1005364"/>
          </a:xfrm>
          <a:prstGeom prst="rect">
            <a:avLst/>
          </a:prstGeom>
        </p:spPr>
      </p:pic>
      <p:sp>
        <p:nvSpPr>
          <p:cNvPr id="11" name="Text 5"/>
          <p:cNvSpPr/>
          <p:nvPr/>
        </p:nvSpPr>
        <p:spPr>
          <a:xfrm>
            <a:off x="1842968" y="5198864"/>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272525"/>
                </a:solidFill>
                <a:latin typeface="Source Serif Pro Semi Bold" pitchFamily="34" charset="0"/>
                <a:ea typeface="Source Serif Pro Semi Bold" pitchFamily="34" charset="-122"/>
                <a:cs typeface="Source Serif Pro Semi Bold" pitchFamily="34" charset="-120"/>
              </a:rPr>
              <a:t>Chain-of-thought</a:t>
            </a:r>
            <a:endParaRPr lang="en-US" sz="1550" dirty="0"/>
          </a:p>
        </p:txBody>
      </p:sp>
      <p:pic>
        <p:nvPicPr>
          <p:cNvPr id="12" name="Image 4" descr="preencoded.png">    </p:cNvPr>
          <p:cNvPicPr>
            <a:picLocks noChangeAspect="1"/>
          </p:cNvPicPr>
          <p:nvPr/>
        </p:nvPicPr>
        <p:blipFill>
          <a:blip r:embed="rId5"/>
          <a:stretch>
            <a:fillRect/>
          </a:stretch>
        </p:blipFill>
        <p:spPr>
          <a:xfrm>
            <a:off x="837724" y="6036707"/>
            <a:ext cx="837724" cy="1005364"/>
          </a:xfrm>
          <a:prstGeom prst="rect">
            <a:avLst/>
          </a:prstGeom>
        </p:spPr>
      </p:pic>
      <p:sp>
        <p:nvSpPr>
          <p:cNvPr id="13" name="Text 6"/>
          <p:cNvSpPr/>
          <p:nvPr/>
        </p:nvSpPr>
        <p:spPr>
          <a:xfrm>
            <a:off x="1842968" y="6204228"/>
            <a:ext cx="2654498" cy="246459"/>
          </a:xfrm>
          <a:prstGeom prst="rect">
            <a:avLst/>
          </a:prstGeom>
          <a:noFill/>
          <a:ln/>
        </p:spPr>
        <p:txBody>
          <a:bodyPr wrap="none" lIns="0" tIns="0" rIns="0" bIns="0" rtlCol="0" anchor="t"/>
          <a:lstStyle/>
          <a:p>
            <a:pPr algn="l" indent="0" marL="0">
              <a:lnSpc>
                <a:spcPts val="1900"/>
              </a:lnSpc>
              <a:buNone/>
            </a:pPr>
            <a:r>
              <a:rPr lang="en-US" sz="1550" dirty="0">
                <a:solidFill>
                  <a:srgbClr val="272525"/>
                </a:solidFill>
                <a:latin typeface="Source Serif Pro Semi Bold" pitchFamily="34" charset="0"/>
                <a:ea typeface="Source Serif Pro Semi Bold" pitchFamily="34" charset="-122"/>
                <a:cs typeface="Source Serif Pro Semi Bold" pitchFamily="34" charset="-120"/>
              </a:rPr>
              <a:t>Role-playing + CoT + Few-shot</a:t>
            </a:r>
            <a:endParaRPr lang="en-US" sz="1550" dirty="0"/>
          </a:p>
        </p:txBody>
      </p:sp>
      <p:sp>
        <p:nvSpPr>
          <p:cNvPr id="14" name="Text 7"/>
          <p:cNvSpPr/>
          <p:nvPr/>
        </p:nvSpPr>
        <p:spPr>
          <a:xfrm>
            <a:off x="837724" y="7230547"/>
            <a:ext cx="12954952" cy="26801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pPr algn="l" indent="0" marL="0">
              <a:lnSpc>
                <a:spcPts val="2100"/>
              </a:lnSpc>
              <a:buNone/>
            </a:pPr>
            <a:r>
              <a:rPr lang="en-US" sz="1300" b="1" dirty="0">
                <a:solidFill>
                  <a:srgbClr val="272525"/>
                </a:solidFill>
                <a:latin typeface="Source Sans Pro" pitchFamily="34" charset="0"/>
                <a:ea typeface="Source Sans Pro" pitchFamily="34" charset="-122"/>
                <a:cs typeface="Source Sans Pro" pitchFamily="34" charset="-120"/>
              </a:rPr>
              <a:t> Regla práctica</a:t>
            </a:r>
            <a:pPr algn="l" indent="0" marL="0">
              <a:lnSpc>
                <a:spcPts val="2100"/>
              </a:lnSpc>
              <a:buNone/>
            </a:pPr>
            <a:r>
              <a:rPr lang="en-US" sz="1300" dirty="0">
                <a:solidFill>
                  <a:srgbClr val="272525"/>
                </a:solidFill>
                <a:latin typeface="Source Sans Pro" pitchFamily="34" charset="0"/>
                <a:ea typeface="Source Sans Pro" pitchFamily="34" charset="-122"/>
                <a:cs typeface="Source Sans Pro" pitchFamily="34" charset="-120"/>
              </a:rPr>
              <a:t>: Combinar técnicas para tareas complejas</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4143" y="1069300"/>
            <a:ext cx="7081004" cy="609957"/>
          </a:xfrm>
          <a:prstGeom prst="rect">
            <a:avLst/>
          </a:prstGeom>
          <a:noFill/>
          <a:ln/>
        </p:spPr>
        <p:txBody>
          <a:bodyPr wrap="none" lIns="0" tIns="0" rIns="0" bIns="0" rtlCol="0" anchor="t"/>
          <a:lstStyle/>
          <a:p>
            <a:pPr algn="l" indent="0" marL="0">
              <a:lnSpc>
                <a:spcPts val="4800"/>
              </a:lnSpc>
              <a:buNone/>
            </a:pPr>
            <a:r>
              <a:rPr lang="en-US" sz="3800" dirty="0">
                <a:solidFill>
                  <a:srgbClr val="D73AD7"/>
                </a:solidFill>
                <a:latin typeface="Source Serif Pro Semi Bold" pitchFamily="34" charset="0"/>
                <a:ea typeface="Source Serif Pro Semi Bold" pitchFamily="34" charset="-122"/>
                <a:cs typeface="Source Serif Pro Semi Bold" pitchFamily="34" charset="-120"/>
              </a:rPr>
              <a:t>3. Casos de Uso en Investigación</a:t>
            </a:r>
            <a:endParaRPr lang="en-US" sz="3800" dirty="0"/>
          </a:p>
        </p:txBody>
      </p:sp>
      <p:sp>
        <p:nvSpPr>
          <p:cNvPr id="4" name="Text 1"/>
          <p:cNvSpPr/>
          <p:nvPr/>
        </p:nvSpPr>
        <p:spPr>
          <a:xfrm>
            <a:off x="764143" y="1990368"/>
            <a:ext cx="3392091" cy="366117"/>
          </a:xfrm>
          <a:prstGeom prst="rect">
            <a:avLst/>
          </a:prstGeom>
          <a:noFill/>
          <a:ln/>
        </p:spPr>
        <p:txBody>
          <a:bodyPr wrap="none" lIns="0" tIns="0" rIns="0" bIns="0" rtlCol="0" anchor="t"/>
          <a:lstStyle/>
          <a:p>
            <a:pPr algn="l" indent="0" marL="0">
              <a:lnSpc>
                <a:spcPts val="2850"/>
              </a:lnSpc>
              <a:buNone/>
            </a:pPr>
            <a:r>
              <a:rPr lang="en-US" sz="2300" dirty="0">
                <a:solidFill>
                  <a:srgbClr val="D73AD7"/>
                </a:solidFill>
                <a:latin typeface="Source Serif Pro Semi Bold" pitchFamily="34" charset="0"/>
                <a:ea typeface="Source Serif Pro Semi Bold" pitchFamily="34" charset="-122"/>
                <a:cs typeface="Source Serif Pro Semi Bold" pitchFamily="34" charset="-120"/>
              </a:rPr>
              <a:t>3.1 Revisión de Literatura</a:t>
            </a:r>
            <a:endParaRPr lang="en-US" sz="2300" dirty="0"/>
          </a:p>
        </p:txBody>
      </p:sp>
      <p:sp>
        <p:nvSpPr>
          <p:cNvPr id="5" name="Text 2"/>
          <p:cNvSpPr/>
          <p:nvPr/>
        </p:nvSpPr>
        <p:spPr>
          <a:xfrm>
            <a:off x="764143" y="2667595"/>
            <a:ext cx="7615714" cy="331827"/>
          </a:xfrm>
          <a:prstGeom prst="rect">
            <a:avLst/>
          </a:prstGeom>
          <a:noFill/>
          <a:ln/>
        </p:spPr>
        <p:txBody>
          <a:bodyPr wrap="none" lIns="0" tIns="0" rIns="0" bIns="0" rtlCol="0" anchor="t"/>
          <a:lstStyle/>
          <a:p>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Técnica: Síntesis y Análisis</a:t>
            </a:r>
            <a:endParaRPr lang="en-US" sz="1600" dirty="0"/>
          </a:p>
        </p:txBody>
      </p:sp>
      <p:sp>
        <p:nvSpPr>
          <p:cNvPr id="6" name="Text 3"/>
          <p:cNvSpPr/>
          <p:nvPr/>
        </p:nvSpPr>
        <p:spPr>
          <a:xfrm>
            <a:off x="1075253" y="3466148"/>
            <a:ext cx="7304603" cy="331827"/>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Actúa como un investigador experto. </a:t>
            </a:r>
            <a:endParaRPr lang="en-US" sz="1600" dirty="0"/>
          </a:p>
        </p:txBody>
      </p:sp>
      <p:sp>
        <p:nvSpPr>
          <p:cNvPr id="7" name="Text 4"/>
          <p:cNvSpPr/>
          <p:nvPr/>
        </p:nvSpPr>
        <p:spPr>
          <a:xfrm>
            <a:off x="1075253" y="4031337"/>
            <a:ext cx="7304603" cy="2322790"/>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Analiza estos 3 abstracts sobre inteligencia artificial en educación y identifica: </a:t>
            </a:r>
            <a:pPr algn="l" indent="0" marL="0">
              <a:lnSpc>
                <a:spcPts val="2600"/>
              </a:lnSpc>
              <a:buNone/>
            </a:pP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1. Metodologías utilizadas </a:t>
            </a:r>
            <a:pPr algn="l" indent="0" marL="0">
              <a:lnSpc>
                <a:spcPts val="2600"/>
              </a:lnSpc>
              <a:buNone/>
            </a:pP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2. Hallazgos principales </a:t>
            </a:r>
            <a:pPr algn="l" indent="0" marL="0">
              <a:lnSpc>
                <a:spcPts val="2600"/>
              </a:lnSpc>
              <a:buNone/>
            </a:pP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3. Gaps de investigación </a:t>
            </a:r>
            <a:pPr algn="l" indent="0" marL="0">
              <a:lnSpc>
                <a:spcPts val="2600"/>
              </a:lnSpc>
              <a:buNone/>
            </a:pP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4. Tendencias emergentes </a:t>
            </a:r>
            <a:pPr algn="l" indent="0" marL="0">
              <a:lnSpc>
                <a:spcPts val="2600"/>
              </a:lnSpc>
              <a:buNone/>
            </a:pPr>
            <a:pPr algn="l" indent="0" marL="0">
              <a:lnSpc>
                <a:spcPts val="2600"/>
              </a:lnSpc>
              <a:buNone/>
            </a:pP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[Insertar abstracts aquí]</a:t>
            </a:r>
            <a:endParaRPr lang="en-US" sz="1600" dirty="0"/>
          </a:p>
        </p:txBody>
      </p:sp>
      <p:sp>
        <p:nvSpPr>
          <p:cNvPr id="8" name="Shape 5"/>
          <p:cNvSpPr/>
          <p:nvPr/>
        </p:nvSpPr>
        <p:spPr>
          <a:xfrm>
            <a:off x="764143" y="3232785"/>
            <a:ext cx="22860" cy="3354705"/>
          </a:xfrm>
          <a:prstGeom prst="rect">
            <a:avLst/>
          </a:prstGeom>
          <a:solidFill>
            <a:srgbClr val="D75BE2"/>
          </a:solidFill>
          <a:ln/>
        </p:spPr>
      </p:sp>
      <p:sp>
        <p:nvSpPr>
          <p:cNvPr id="9" name="Text 6"/>
          <p:cNvSpPr/>
          <p:nvPr/>
        </p:nvSpPr>
        <p:spPr>
          <a:xfrm>
            <a:off x="764143" y="6820853"/>
            <a:ext cx="7615714" cy="339447"/>
          </a:xfrm>
          <a:prstGeom prst="rect">
            <a:avLst/>
          </a:prstGeom>
          <a:noFill/>
          <a:ln/>
        </p:spPr>
        <p:txBody>
          <a:bodyPr wrap="none" lIns="0" tIns="0" rIns="0" bIns="0" rtlCol="0" anchor="t"/>
          <a:lstStyle/>
          <a:p>
            <a:pPr algn="l" indent="0" marL="0">
              <a:lnSpc>
                <a:spcPts val="2600"/>
              </a:lnSpc>
              <a:buNone/>
            </a:pPr>
            <a:r>
              <a:rPr lang="en-US" sz="1600" dirty="0">
                <a:solidFill>
                  <a:srgbClr val="000000"/>
                </a:solidFill>
                <a:latin typeface="Source Sans Pro" pitchFamily="34" charset="0"/>
                <a:ea typeface="Source Sans Pro" pitchFamily="34" charset="-122"/>
                <a:cs typeface="Source Sans Pro" pitchFamily="34" charset="-120"/>
              </a:rPr>
              <a:t>📍</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Demostración práctica</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3523" y="964644"/>
            <a:ext cx="7394377" cy="669846"/>
          </a:xfrm>
          <a:prstGeom prst="rect">
            <a:avLst/>
          </a:prstGeom>
          <a:noFill/>
          <a:ln/>
        </p:spPr>
        <p:txBody>
          <a:bodyPr wrap="none" lIns="0" tIns="0" rIns="0" bIns="0" rtlCol="0" anchor="t"/>
          <a:lstStyle/>
          <a:p>
            <a:pPr algn="l" indent="0" marL="0">
              <a:lnSpc>
                <a:spcPts val="5250"/>
              </a:lnSpc>
              <a:buNone/>
            </a:pPr>
            <a:r>
              <a:rPr lang="en-US" sz="4200" dirty="0">
                <a:solidFill>
                  <a:srgbClr val="D73AD7"/>
                </a:solidFill>
                <a:latin typeface="Source Serif Pro Semi Bold" pitchFamily="34" charset="0"/>
                <a:ea typeface="Source Serif Pro Semi Bold" pitchFamily="34" charset="-122"/>
                <a:cs typeface="Source Serif Pro Semi Bold" pitchFamily="34" charset="-120"/>
              </a:rPr>
              <a:t>3.2 Análisis de Datos Textuales</a:t>
            </a:r>
            <a:endParaRPr lang="en-US" sz="4200" dirty="0"/>
          </a:p>
        </p:txBody>
      </p:sp>
      <p:sp>
        <p:nvSpPr>
          <p:cNvPr id="4" name="Text 1"/>
          <p:cNvSpPr/>
          <p:nvPr/>
        </p:nvSpPr>
        <p:spPr>
          <a:xfrm>
            <a:off x="6283523" y="1976080"/>
            <a:ext cx="7549753" cy="364331"/>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Source Sans Pro" pitchFamily="34" charset="0"/>
                <a:ea typeface="Source Sans Pro" pitchFamily="34" charset="-122"/>
                <a:cs typeface="Source Sans Pro" pitchFamily="34" charset="-120"/>
              </a:rPr>
              <a:t>Técnica: Análisis Temático</a:t>
            </a:r>
            <a:endParaRPr lang="en-US" sz="1750" dirty="0"/>
          </a:p>
        </p:txBody>
      </p:sp>
      <p:sp>
        <p:nvSpPr>
          <p:cNvPr id="5" name="Text 2"/>
          <p:cNvSpPr/>
          <p:nvPr/>
        </p:nvSpPr>
        <p:spPr>
          <a:xfrm>
            <a:off x="6625114" y="2852857"/>
            <a:ext cx="7208163" cy="728662"/>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Analiza estas 5 respuestas de entrevistas sobre experiencias de aprendizaje online. </a:t>
            </a:r>
            <a:endParaRPr lang="en-US" sz="1750" dirty="0"/>
          </a:p>
        </p:txBody>
      </p:sp>
      <p:sp>
        <p:nvSpPr>
          <p:cNvPr id="6" name="Text 3"/>
          <p:cNvSpPr/>
          <p:nvPr/>
        </p:nvSpPr>
        <p:spPr>
          <a:xfrm>
            <a:off x="6625114" y="3837742"/>
            <a:ext cx="7208163" cy="2550319"/>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Identifica: </a:t>
            </a:r>
            <a:pPr algn="l" indent="0" marL="0">
              <a:lnSpc>
                <a:spcPts val="2850"/>
              </a:lnSpc>
              <a:buNone/>
            </a:pP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Temas recurrentes </a:t>
            </a:r>
            <a:pPr algn="l" indent="0" marL="0">
              <a:lnSpc>
                <a:spcPts val="2850"/>
              </a:lnSpc>
              <a:buNone/>
            </a:pP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Patrones de respuesta </a:t>
            </a:r>
            <a:pPr algn="l" indent="0" marL="0">
              <a:lnSpc>
                <a:spcPts val="2850"/>
              </a:lnSpc>
              <a:buNone/>
            </a:pP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Citas representativas para cada tema </a:t>
            </a:r>
            <a:pPr algn="l" indent="0" marL="0">
              <a:lnSpc>
                <a:spcPts val="2850"/>
              </a:lnSpc>
              <a:buNone/>
            </a:pP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Posibles categorías para codificación </a:t>
            </a:r>
            <a:pPr algn="l" indent="0" marL="0">
              <a:lnSpc>
                <a:spcPts val="2850"/>
              </a:lnSpc>
              <a:buNone/>
            </a:pPr>
            <a:pPr algn="l" indent="0" marL="0">
              <a:lnSpc>
                <a:spcPts val="2850"/>
              </a:lnSpc>
              <a:buNone/>
            </a:pP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Respuestas: [Insertar respuestas de entrevista]</a:t>
            </a:r>
            <a:endParaRPr lang="en-US" sz="1750" dirty="0"/>
          </a:p>
        </p:txBody>
      </p:sp>
      <p:sp>
        <p:nvSpPr>
          <p:cNvPr id="7" name="Shape 4"/>
          <p:cNvSpPr/>
          <p:nvPr/>
        </p:nvSpPr>
        <p:spPr>
          <a:xfrm>
            <a:off x="6283523" y="2596634"/>
            <a:ext cx="30480" cy="4047649"/>
          </a:xfrm>
          <a:prstGeom prst="rect">
            <a:avLst/>
          </a:prstGeom>
          <a:solidFill>
            <a:srgbClr val="D75BE2"/>
          </a:solidFill>
          <a:ln/>
        </p:spPr>
      </p:sp>
      <p:sp>
        <p:nvSpPr>
          <p:cNvPr id="8" name="Text 5"/>
          <p:cNvSpPr/>
          <p:nvPr/>
        </p:nvSpPr>
        <p:spPr>
          <a:xfrm>
            <a:off x="6283523" y="6900505"/>
            <a:ext cx="7549753" cy="364331"/>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50"/>
              </a:lnSpc>
              <a:buNone/>
            </a:pPr>
            <a:r>
              <a:rPr lang="en-US" sz="1750" b="1" dirty="0">
                <a:solidFill>
                  <a:srgbClr val="272525"/>
                </a:solidFill>
                <a:latin typeface="Source Sans Pro" pitchFamily="34" charset="0"/>
                <a:ea typeface="Source Sans Pro" pitchFamily="34" charset="-122"/>
                <a:cs typeface="Source Sans Pro" pitchFamily="34" charset="-120"/>
              </a:rPr>
              <a:t> Demostración práctica:</a:t>
            </a:r>
            <a:pPr algn="l" indent="0" marL="0">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 Usar datos de ejemplo</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072872"/>
            <a:ext cx="7111722"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3.3 Generación de Hipótesis</a:t>
            </a:r>
            <a:endParaRPr lang="en-US" sz="4400" dirty="0"/>
          </a:p>
        </p:txBody>
      </p:sp>
      <p:sp>
        <p:nvSpPr>
          <p:cNvPr id="4" name="Text 1"/>
          <p:cNvSpPr/>
          <p:nvPr/>
        </p:nvSpPr>
        <p:spPr>
          <a:xfrm>
            <a:off x="6324124" y="2135862"/>
            <a:ext cx="7468553"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Técnica: Razonamiento Inductivo</a:t>
            </a:r>
            <a:endParaRPr lang="en-US" sz="1850" dirty="0"/>
          </a:p>
        </p:txBody>
      </p:sp>
      <p:sp>
        <p:nvSpPr>
          <p:cNvPr id="5" name="Text 2"/>
          <p:cNvSpPr/>
          <p:nvPr/>
        </p:nvSpPr>
        <p:spPr>
          <a:xfrm>
            <a:off x="6683097" y="3057287"/>
            <a:ext cx="7109579" cy="3830241"/>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Basándote en estos hallazgos preliminares sobre uso de tecnología en adultos mayores: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- 65% reporta dificultades con interfaces complejas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- 78% prefiere instrucciones paso a paso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- 45% abandona aplicaciones tras primer error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Genera 3 hipótesis específicas y testeables para futura investigación.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Para cada hipótesis, sugiere: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1. Variables independientes y dependientes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2. Método de investigación apropiado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3. Medidas de resultado</a:t>
            </a:r>
            <a:endParaRPr lang="en-US" sz="1850" dirty="0"/>
          </a:p>
        </p:txBody>
      </p:sp>
      <p:sp>
        <p:nvSpPr>
          <p:cNvPr id="6" name="Shape 3"/>
          <p:cNvSpPr/>
          <p:nvPr/>
        </p:nvSpPr>
        <p:spPr>
          <a:xfrm>
            <a:off x="6324124" y="2788087"/>
            <a:ext cx="30480" cy="4368641"/>
          </a:xfrm>
          <a:prstGeom prst="rect">
            <a:avLst/>
          </a:prstGeom>
          <a:solidFill>
            <a:srgbClr val="D75BE2"/>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398395"/>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Agenda (45 minutos)</a:t>
            </a:r>
            <a:endParaRPr lang="en-US" sz="4400" dirty="0"/>
          </a:p>
        </p:txBody>
      </p:sp>
      <p:sp>
        <p:nvSpPr>
          <p:cNvPr id="3" name="Text 1"/>
          <p:cNvSpPr/>
          <p:nvPr/>
        </p:nvSpPr>
        <p:spPr>
          <a:xfrm>
            <a:off x="837724" y="3581162"/>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
            </a:pPr>
            <a:r>
              <a:rPr lang="en-US" sz="1850" b="1" dirty="0">
                <a:solidFill>
                  <a:srgbClr val="272525"/>
                </a:solidFill>
                <a:latin typeface="Source Sans Pro" pitchFamily="34" charset="0"/>
                <a:ea typeface="Source Sans Pro" pitchFamily="34" charset="-122"/>
                <a:cs typeface="Source Sans Pro" pitchFamily="34" charset="-120"/>
              </a:rPr>
              <a:t>Introducción y Fundamentos</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(10 min)</a:t>
            </a:r>
            <a:endParaRPr lang="en-US" sz="1850" dirty="0"/>
          </a:p>
        </p:txBody>
      </p:sp>
      <p:sp>
        <p:nvSpPr>
          <p:cNvPr id="4" name="Text 2"/>
          <p:cNvSpPr/>
          <p:nvPr/>
        </p:nvSpPr>
        <p:spPr>
          <a:xfrm>
            <a:off x="837724" y="4047887"/>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2"/>
            </a:pPr>
            <a:r>
              <a:rPr lang="en-US" sz="1850" b="1" dirty="0">
                <a:solidFill>
                  <a:srgbClr val="272525"/>
                </a:solidFill>
                <a:latin typeface="Source Sans Pro" pitchFamily="34" charset="0"/>
                <a:ea typeface="Source Sans Pro" pitchFamily="34" charset="-122"/>
                <a:cs typeface="Source Sans Pro" pitchFamily="34" charset="-120"/>
              </a:rPr>
              <a:t>Tipos de Prompting</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(12 min)</a:t>
            </a:r>
            <a:endParaRPr lang="en-US" sz="1850" dirty="0"/>
          </a:p>
        </p:txBody>
      </p:sp>
      <p:sp>
        <p:nvSpPr>
          <p:cNvPr id="5" name="Text 3"/>
          <p:cNvSpPr/>
          <p:nvPr/>
        </p:nvSpPr>
        <p:spPr>
          <a:xfrm>
            <a:off x="837724" y="4514612"/>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3"/>
            </a:pPr>
            <a:r>
              <a:rPr lang="en-US" sz="1850" b="1" dirty="0">
                <a:solidFill>
                  <a:srgbClr val="272525"/>
                </a:solidFill>
                <a:latin typeface="Source Sans Pro" pitchFamily="34" charset="0"/>
                <a:ea typeface="Source Sans Pro" pitchFamily="34" charset="-122"/>
                <a:cs typeface="Source Sans Pro" pitchFamily="34" charset="-120"/>
              </a:rPr>
              <a:t>Casos de Uso en Investigación</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(15 min)</a:t>
            </a:r>
            <a:endParaRPr lang="en-US" sz="1850" dirty="0"/>
          </a:p>
        </p:txBody>
      </p:sp>
      <p:sp>
        <p:nvSpPr>
          <p:cNvPr id="6" name="Text 4"/>
          <p:cNvSpPr/>
          <p:nvPr/>
        </p:nvSpPr>
        <p:spPr>
          <a:xfrm>
            <a:off x="837724" y="4981337"/>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4"/>
            </a:pPr>
            <a:r>
              <a:rPr lang="en-US" sz="1850" b="1" dirty="0">
                <a:solidFill>
                  <a:srgbClr val="272525"/>
                </a:solidFill>
                <a:latin typeface="Source Sans Pro" pitchFamily="34" charset="0"/>
                <a:ea typeface="Source Sans Pro" pitchFamily="34" charset="-122"/>
                <a:cs typeface="Source Sans Pro" pitchFamily="34" charset="-120"/>
              </a:rPr>
              <a:t>Demostraciones en Vivo</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(5 min)</a:t>
            </a:r>
            <a:endParaRPr lang="en-US" sz="1850" dirty="0"/>
          </a:p>
        </p:txBody>
      </p:sp>
      <p:sp>
        <p:nvSpPr>
          <p:cNvPr id="7" name="Text 5"/>
          <p:cNvSpPr/>
          <p:nvPr/>
        </p:nvSpPr>
        <p:spPr>
          <a:xfrm>
            <a:off x="837724" y="5448062"/>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5"/>
            </a:pPr>
            <a:r>
              <a:rPr lang="en-US" sz="1850" b="1" dirty="0">
                <a:solidFill>
                  <a:srgbClr val="272525"/>
                </a:solidFill>
                <a:latin typeface="Source Sans Pro" pitchFamily="34" charset="0"/>
                <a:ea typeface="Source Sans Pro" pitchFamily="34" charset="-122"/>
                <a:cs typeface="Source Sans Pro" pitchFamily="34" charset="-120"/>
              </a:rPr>
              <a:t>Comparativa de Modelos IA</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(3 min)</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37724" y="773192"/>
            <a:ext cx="8827056"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3.4 Mejora de Escritura Académica</a:t>
            </a:r>
            <a:endParaRPr lang="en-US" sz="4400" dirty="0"/>
          </a:p>
        </p:txBody>
      </p:sp>
      <p:sp>
        <p:nvSpPr>
          <p:cNvPr id="3" name="Text 1"/>
          <p:cNvSpPr/>
          <p:nvPr/>
        </p:nvSpPr>
        <p:spPr>
          <a:xfrm>
            <a:off x="837724" y="1955959"/>
            <a:ext cx="12954952"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Técnica: Revisión Estructurada</a:t>
            </a:r>
            <a:endParaRPr lang="en-US" sz="1850" dirty="0"/>
          </a:p>
        </p:txBody>
      </p:sp>
      <p:sp>
        <p:nvSpPr>
          <p:cNvPr id="4" name="Text 2"/>
          <p:cNvSpPr/>
          <p:nvPr/>
        </p:nvSpPr>
        <p:spPr>
          <a:xfrm>
            <a:off x="837724" y="2823567"/>
            <a:ext cx="6185535"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Texto original:</a:t>
            </a:r>
            <a:endParaRPr lang="en-US" sz="1850" dirty="0"/>
          </a:p>
        </p:txBody>
      </p:sp>
      <p:sp>
        <p:nvSpPr>
          <p:cNvPr id="5" name="Text 3"/>
          <p:cNvSpPr/>
          <p:nvPr/>
        </p:nvSpPr>
        <p:spPr>
          <a:xfrm>
            <a:off x="1196697" y="3475792"/>
            <a:ext cx="5826562" cy="1532096"/>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"La tecnología ha cambiado mucho la educación. Muchos estudios han investigado esto. Algunos dicen que es bueno, otros que es malo. Este estudio quiere ver qué pasa con los estudiantes cuando usan tablets."</a:t>
            </a:r>
            <a:endParaRPr lang="en-US" sz="1850" dirty="0"/>
          </a:p>
        </p:txBody>
      </p:sp>
      <p:sp>
        <p:nvSpPr>
          <p:cNvPr id="6" name="Shape 4"/>
          <p:cNvSpPr/>
          <p:nvPr/>
        </p:nvSpPr>
        <p:spPr>
          <a:xfrm>
            <a:off x="837724" y="3475792"/>
            <a:ext cx="30480" cy="1532096"/>
          </a:xfrm>
          <a:prstGeom prst="rect">
            <a:avLst/>
          </a:prstGeom>
          <a:solidFill>
            <a:srgbClr val="D75BE2"/>
          </a:solidFill>
          <a:ln/>
        </p:spPr>
      </p:sp>
      <p:sp>
        <p:nvSpPr>
          <p:cNvPr id="7" name="Text 5"/>
          <p:cNvSpPr/>
          <p:nvPr/>
        </p:nvSpPr>
        <p:spPr>
          <a:xfrm>
            <a:off x="837724" y="5277088"/>
            <a:ext cx="6185535"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Instrucción:</a:t>
            </a:r>
            <a:endParaRPr lang="en-US" sz="1850" dirty="0"/>
          </a:p>
        </p:txBody>
      </p:sp>
      <p:sp>
        <p:nvSpPr>
          <p:cNvPr id="8" name="Text 6"/>
          <p:cNvSpPr/>
          <p:nvPr/>
        </p:nvSpPr>
        <p:spPr>
          <a:xfrm>
            <a:off x="837724" y="5875496"/>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Mejora: claridad, precisión, lenguaje académico y estructura lógica.</a:t>
            </a:r>
            <a:endParaRPr lang="en-US" sz="1850" dirty="0"/>
          </a:p>
        </p:txBody>
      </p:sp>
      <p:sp>
        <p:nvSpPr>
          <p:cNvPr id="9" name="Text 7"/>
          <p:cNvSpPr/>
          <p:nvPr/>
        </p:nvSpPr>
        <p:spPr>
          <a:xfrm>
            <a:off x="7614761" y="2823567"/>
            <a:ext cx="6185535"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Resultado esperado:</a:t>
            </a:r>
            <a:endParaRPr lang="en-US" sz="1850" dirty="0"/>
          </a:p>
        </p:txBody>
      </p:sp>
      <p:pic>
        <p:nvPicPr>
          <p:cNvPr id="10" name="Image 0" descr="preencoded.png">    </p:cNvPr>
          <p:cNvPicPr>
            <a:picLocks noChangeAspect="1"/>
          </p:cNvPicPr>
          <p:nvPr/>
        </p:nvPicPr>
        <p:blipFill>
          <a:blip r:embed="rId1"/>
          <a:stretch>
            <a:fillRect/>
          </a:stretch>
        </p:blipFill>
        <p:spPr>
          <a:xfrm>
            <a:off x="7614761" y="3475792"/>
            <a:ext cx="6185535" cy="37112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4628" y="656511"/>
            <a:ext cx="7474744" cy="1402794"/>
          </a:xfrm>
          <a:prstGeom prst="rect">
            <a:avLst/>
          </a:prstGeom>
          <a:noFill/>
          <a:ln/>
        </p:spPr>
        <p:txBody>
          <a:bodyPr wrap="squar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3.6 Creación de Material Educativo</a:t>
            </a:r>
            <a:endParaRPr lang="en-US" sz="4400" dirty="0"/>
          </a:p>
        </p:txBody>
      </p:sp>
      <p:sp>
        <p:nvSpPr>
          <p:cNvPr id="4" name="Text 1"/>
          <p:cNvSpPr/>
          <p:nvPr/>
        </p:nvSpPr>
        <p:spPr>
          <a:xfrm>
            <a:off x="834628" y="2416969"/>
            <a:ext cx="7474744" cy="381476"/>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Técnica: Diseño Instruccional</a:t>
            </a:r>
            <a:endParaRPr lang="en-US" sz="1850" dirty="0"/>
          </a:p>
        </p:txBody>
      </p:sp>
      <p:sp>
        <p:nvSpPr>
          <p:cNvPr id="5" name="Text 2"/>
          <p:cNvSpPr/>
          <p:nvPr/>
        </p:nvSpPr>
        <p:spPr>
          <a:xfrm>
            <a:off x="1192292" y="3334941"/>
            <a:ext cx="7117080" cy="2670334"/>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Crea una actividad de aprendizaje sobre "Gestión de proyectos ágiles" para profesionales que incluya: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1. OBJETIVO DE APRENDIZAJE: Específico y medible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2. CASO PRÁCTICO: Empresa de software con deadlines ajustados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3. SIMULACIÓN: Ejercicio de sprint planning (45 min)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4. HERRAMIENTAS: Templates y checklists prácticos </a:t>
            </a:r>
            <a:pPr algn="l" indent="0" marL="0">
              <a:lnSpc>
                <a:spcPts val="3000"/>
              </a:lnSpc>
              <a:buNone/>
            </a:pP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5. EVALUACIÓN: Criterios de éxito del proyecto </a:t>
            </a:r>
            <a:endParaRPr lang="en-US" sz="1850" dirty="0"/>
          </a:p>
        </p:txBody>
      </p:sp>
      <p:sp>
        <p:nvSpPr>
          <p:cNvPr id="6" name="Text 3"/>
          <p:cNvSpPr/>
          <p:nvPr/>
        </p:nvSpPr>
        <p:spPr>
          <a:xfrm>
            <a:off x="1192292" y="6273522"/>
            <a:ext cx="7117080" cy="381476"/>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Audiencia: Profesionales con 2-5 años de experiencia </a:t>
            </a:r>
            <a:endParaRPr lang="en-US" sz="1850" dirty="0"/>
          </a:p>
        </p:txBody>
      </p:sp>
      <p:sp>
        <p:nvSpPr>
          <p:cNvPr id="7" name="Text 4"/>
          <p:cNvSpPr/>
          <p:nvPr/>
        </p:nvSpPr>
        <p:spPr>
          <a:xfrm>
            <a:off x="1192292" y="6923246"/>
            <a:ext cx="7117080" cy="381476"/>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Modalidad: Presencial, 2 horas</a:t>
            </a:r>
            <a:endParaRPr lang="en-US" sz="1850" dirty="0"/>
          </a:p>
        </p:txBody>
      </p:sp>
      <p:sp>
        <p:nvSpPr>
          <p:cNvPr id="8" name="Shape 5"/>
          <p:cNvSpPr/>
          <p:nvPr/>
        </p:nvSpPr>
        <p:spPr>
          <a:xfrm>
            <a:off x="834628" y="3066693"/>
            <a:ext cx="30480" cy="4506278"/>
          </a:xfrm>
          <a:prstGeom prst="rect">
            <a:avLst/>
          </a:prstGeom>
          <a:solidFill>
            <a:srgbClr val="D75BE2"/>
          </a:solid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67596"/>
            <a:ext cx="7468553" cy="1267301"/>
          </a:xfrm>
          <a:prstGeom prst="rect">
            <a:avLst/>
          </a:prstGeom>
          <a:noFill/>
          <a:ln/>
        </p:spPr>
        <p:txBody>
          <a:bodyPr wrap="square" lIns="0" tIns="0" rIns="0" bIns="0" rtlCol="0" anchor="t"/>
          <a:lstStyle/>
          <a:p>
            <a:pPr algn="l" indent="0" marL="0">
              <a:lnSpc>
                <a:spcPts val="4950"/>
              </a:lnSpc>
              <a:buNone/>
            </a:pPr>
            <a:r>
              <a:rPr lang="en-US" sz="3950" dirty="0">
                <a:solidFill>
                  <a:srgbClr val="D73AD7"/>
                </a:solidFill>
                <a:latin typeface="Source Serif Pro Semi Bold" pitchFamily="34" charset="0"/>
                <a:ea typeface="Source Serif Pro Semi Bold" pitchFamily="34" charset="-122"/>
                <a:cs typeface="Source Serif Pro Semi Bold" pitchFamily="34" charset="-120"/>
              </a:rPr>
              <a:t>3.7 Investigación de Mercado y Tendencias</a:t>
            </a:r>
            <a:endParaRPr lang="en-US" sz="3950" dirty="0"/>
          </a:p>
        </p:txBody>
      </p:sp>
      <p:sp>
        <p:nvSpPr>
          <p:cNvPr id="4" name="Text 1"/>
          <p:cNvSpPr/>
          <p:nvPr/>
        </p:nvSpPr>
        <p:spPr>
          <a:xfrm>
            <a:off x="837724" y="2358033"/>
            <a:ext cx="7468553" cy="344567"/>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Técnica: Análisis de Oportunidades</a:t>
            </a:r>
            <a:endParaRPr lang="en-US" sz="1650" dirty="0"/>
          </a:p>
        </p:txBody>
      </p:sp>
      <p:sp>
        <p:nvSpPr>
          <p:cNvPr id="5" name="Text 2"/>
          <p:cNvSpPr/>
          <p:nvPr/>
        </p:nvSpPr>
        <p:spPr>
          <a:xfrm>
            <a:off x="1160859" y="3187184"/>
            <a:ext cx="7145417" cy="1378268"/>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Analiza el mercado de aplicaciones de delivery de comida en Chile para: CONTEXTO: Startup que evalúa ingresar al mercado de Valdivia COMPETENCIA: Uber Eats, Rappi, PedidosYa </a:t>
            </a:r>
            <a:pPr algn="l" indent="0" marL="0">
              <a:lnSpc>
                <a:spcPts val="2700"/>
              </a:lnSpc>
              <a:buNone/>
            </a:pP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PRESUPUESTO: $100,000 USD para primer año </a:t>
            </a:r>
            <a:endParaRPr lang="en-US" sz="1650" dirty="0"/>
          </a:p>
        </p:txBody>
      </p:sp>
      <p:sp>
        <p:nvSpPr>
          <p:cNvPr id="6" name="Text 3"/>
          <p:cNvSpPr/>
          <p:nvPr/>
        </p:nvSpPr>
        <p:spPr>
          <a:xfrm>
            <a:off x="1160859" y="4807744"/>
            <a:ext cx="7145417" cy="2411968"/>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Proporciona: </a:t>
            </a:r>
            <a:pPr algn="l" indent="0" marL="0">
              <a:lnSpc>
                <a:spcPts val="2700"/>
              </a:lnSpc>
              <a:buNone/>
            </a:pP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1. TAMAÑO DE MERCADO: Potencial de usuarios y pedidos/mes </a:t>
            </a:r>
            <a:pPr algn="l" indent="0" marL="0">
              <a:lnSpc>
                <a:spcPts val="2700"/>
              </a:lnSpc>
              <a:buNone/>
            </a:pP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2. ANÁLISIS COMPETITIVO: Fortalezas/debilidades de competidores </a:t>
            </a:r>
            <a:pPr algn="l" indent="0" marL="0">
              <a:lnSpc>
                <a:spcPts val="2700"/>
              </a:lnSpc>
              <a:buNone/>
            </a:pP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3. DIFERENCIACIÓN: 3 propuestas de valor únicas </a:t>
            </a:r>
            <a:pPr algn="l" indent="0" marL="0">
              <a:lnSpc>
                <a:spcPts val="2700"/>
              </a:lnSpc>
              <a:buNone/>
            </a:pP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4. ESTRATEGIA DE ENTRADA: Plan de lanzamiento y crecimiento </a:t>
            </a:r>
            <a:pPr algn="l" indent="0" marL="0">
              <a:lnSpc>
                <a:spcPts val="2700"/>
              </a:lnSpc>
              <a:buNone/>
            </a:pP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5. PROYECCIÓN FINANCIERA: Ingresos estimados primer año Incluye fuentes para verificar datos.</a:t>
            </a:r>
            <a:endParaRPr lang="en-US" sz="1650" dirty="0"/>
          </a:p>
        </p:txBody>
      </p:sp>
      <p:sp>
        <p:nvSpPr>
          <p:cNvPr id="7" name="Shape 4"/>
          <p:cNvSpPr/>
          <p:nvPr/>
        </p:nvSpPr>
        <p:spPr>
          <a:xfrm>
            <a:off x="837724" y="2944892"/>
            <a:ext cx="30480" cy="4517112"/>
          </a:xfrm>
          <a:prstGeom prst="rect">
            <a:avLst/>
          </a:prstGeom>
          <a:solidFill>
            <a:srgbClr val="D75BE2"/>
          </a:solid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29270" y="897731"/>
            <a:ext cx="7396043" cy="487799"/>
          </a:xfrm>
          <a:prstGeom prst="rect">
            <a:avLst/>
          </a:prstGeom>
          <a:noFill/>
          <a:ln/>
        </p:spPr>
        <p:txBody>
          <a:bodyPr wrap="none" lIns="0" tIns="0" rIns="0" bIns="0" rtlCol="0" anchor="t"/>
          <a:lstStyle/>
          <a:p>
            <a:pPr algn="l" indent="0" marL="0">
              <a:lnSpc>
                <a:spcPts val="3800"/>
              </a:lnSpc>
              <a:buNone/>
            </a:pPr>
            <a:r>
              <a:rPr lang="en-US" sz="3050" dirty="0">
                <a:solidFill>
                  <a:srgbClr val="D73AD7"/>
                </a:solidFill>
                <a:latin typeface="Source Serif Pro Semi Bold" pitchFamily="34" charset="0"/>
                <a:ea typeface="Source Serif Pro Semi Bold" pitchFamily="34" charset="-122"/>
                <a:cs typeface="Source Serif Pro Semi Bold" pitchFamily="34" charset="-120"/>
              </a:rPr>
              <a:t>3.8 Ingeniería de Procesos y Optimización</a:t>
            </a:r>
            <a:endParaRPr lang="en-US" sz="3050" dirty="0"/>
          </a:p>
        </p:txBody>
      </p:sp>
      <p:sp>
        <p:nvSpPr>
          <p:cNvPr id="4" name="Text 1"/>
          <p:cNvSpPr/>
          <p:nvPr/>
        </p:nvSpPr>
        <p:spPr>
          <a:xfrm>
            <a:off x="829270" y="1634252"/>
            <a:ext cx="7485459" cy="265271"/>
          </a:xfrm>
          <a:prstGeom prst="rect">
            <a:avLst/>
          </a:prstGeom>
          <a:noFill/>
          <a:ln/>
        </p:spPr>
        <p:txBody>
          <a:bodyPr wrap="none" lIns="0" tIns="0" rIns="0" bIns="0" rtlCol="0" anchor="t"/>
          <a:lstStyle/>
          <a:p>
            <a:pPr algn="l" indent="0" marL="0">
              <a:lnSpc>
                <a:spcPts val="2050"/>
              </a:lnSpc>
              <a:buNone/>
            </a:pPr>
            <a:r>
              <a:rPr lang="en-US" sz="1300" b="1" dirty="0">
                <a:solidFill>
                  <a:srgbClr val="272525"/>
                </a:solidFill>
                <a:latin typeface="Source Sans Pro" pitchFamily="34" charset="0"/>
                <a:ea typeface="Source Sans Pro" pitchFamily="34" charset="-122"/>
                <a:cs typeface="Source Sans Pro" pitchFamily="34" charset="-120"/>
              </a:rPr>
              <a:t>Técnica: Análisis de Sistemas</a:t>
            </a:r>
            <a:endParaRPr lang="en-US" sz="1300" dirty="0"/>
          </a:p>
        </p:txBody>
      </p:sp>
      <p:sp>
        <p:nvSpPr>
          <p:cNvPr id="5" name="Shape 2"/>
          <p:cNvSpPr/>
          <p:nvPr/>
        </p:nvSpPr>
        <p:spPr>
          <a:xfrm>
            <a:off x="829270" y="2086094"/>
            <a:ext cx="373142" cy="373142"/>
          </a:xfrm>
          <a:prstGeom prst="roundRect">
            <a:avLst>
              <a:gd name="adj" fmla="val 18671"/>
            </a:avLst>
          </a:prstGeom>
          <a:solidFill>
            <a:srgbClr val="F4D4F7"/>
          </a:solidFill>
          <a:ln w="7620">
            <a:solidFill>
              <a:srgbClr val="DABADD"/>
            </a:solidFill>
            <a:prstDash val="solid"/>
          </a:ln>
        </p:spPr>
      </p:sp>
      <p:sp>
        <p:nvSpPr>
          <p:cNvPr id="6" name="Text 3"/>
          <p:cNvSpPr/>
          <p:nvPr/>
        </p:nvSpPr>
        <p:spPr>
          <a:xfrm>
            <a:off x="1368266" y="2143006"/>
            <a:ext cx="1951434" cy="243840"/>
          </a:xfrm>
          <a:prstGeom prst="rect">
            <a:avLst/>
          </a:prstGeom>
          <a:noFill/>
          <a:ln/>
        </p:spPr>
        <p:txBody>
          <a:bodyPr wrap="none" lIns="0" tIns="0" rIns="0" bIns="0" rtlCol="0" anchor="t"/>
          <a:lstStyle/>
          <a:p>
            <a:pPr algn="l" indent="0" marL="0">
              <a:lnSpc>
                <a:spcPts val="1900"/>
              </a:lnSpc>
              <a:buNone/>
            </a:pPr>
            <a:r>
              <a:rPr lang="en-US" sz="1500" dirty="0">
                <a:solidFill>
                  <a:srgbClr val="272525"/>
                </a:solidFill>
                <a:latin typeface="Source Serif Pro Semi Bold" pitchFamily="34" charset="0"/>
                <a:ea typeface="Source Serif Pro Semi Bold" pitchFamily="34" charset="-122"/>
                <a:cs typeface="Source Serif Pro Semi Bold" pitchFamily="34" charset="-120"/>
              </a:rPr>
              <a:t>SITUACIÓN ACTUAL:</a:t>
            </a:r>
            <a:endParaRPr lang="en-US" sz="1500" dirty="0"/>
          </a:p>
        </p:txBody>
      </p:sp>
      <p:sp>
        <p:nvSpPr>
          <p:cNvPr id="7" name="Text 4"/>
          <p:cNvSpPr/>
          <p:nvPr/>
        </p:nvSpPr>
        <p:spPr>
          <a:xfrm>
            <a:off x="1368266" y="2486263"/>
            <a:ext cx="6946463" cy="265271"/>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272525"/>
                </a:solidFill>
                <a:latin typeface="Source Sans Pro" pitchFamily="34" charset="0"/>
                <a:ea typeface="Source Sans Pro" pitchFamily="34" charset="-122"/>
                <a:cs typeface="Source Sans Pro" pitchFamily="34" charset="-120"/>
              </a:rPr>
              <a:t>Producción: 50 muebles/día</a:t>
            </a:r>
            <a:endParaRPr lang="en-US" sz="1300" dirty="0"/>
          </a:p>
        </p:txBody>
      </p:sp>
      <p:sp>
        <p:nvSpPr>
          <p:cNvPr id="8" name="Text 5"/>
          <p:cNvSpPr/>
          <p:nvPr/>
        </p:nvSpPr>
        <p:spPr>
          <a:xfrm>
            <a:off x="1368266" y="2809518"/>
            <a:ext cx="6946463" cy="265271"/>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272525"/>
                </a:solidFill>
                <a:latin typeface="Source Sans Pro" pitchFamily="34" charset="0"/>
                <a:ea typeface="Source Sans Pro" pitchFamily="34" charset="-122"/>
                <a:cs typeface="Source Sans Pro" pitchFamily="34" charset="-120"/>
              </a:rPr>
              <a:t>Tiempo promedio: 8 horas por mueble</a:t>
            </a:r>
            <a:endParaRPr lang="en-US" sz="1300" dirty="0"/>
          </a:p>
        </p:txBody>
      </p:sp>
      <p:sp>
        <p:nvSpPr>
          <p:cNvPr id="9" name="Text 6"/>
          <p:cNvSpPr/>
          <p:nvPr/>
        </p:nvSpPr>
        <p:spPr>
          <a:xfrm>
            <a:off x="1368266" y="3132772"/>
            <a:ext cx="6946463" cy="265271"/>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272525"/>
                </a:solidFill>
                <a:latin typeface="Source Sans Pro" pitchFamily="34" charset="0"/>
                <a:ea typeface="Source Sans Pro" pitchFamily="34" charset="-122"/>
                <a:cs typeface="Source Sans Pro" pitchFamily="34" charset="-120"/>
              </a:rPr>
              <a:t>12 trabajadores en planta</a:t>
            </a:r>
            <a:endParaRPr lang="en-US" sz="1300" dirty="0"/>
          </a:p>
        </p:txBody>
      </p:sp>
      <p:sp>
        <p:nvSpPr>
          <p:cNvPr id="10" name="Text 7"/>
          <p:cNvSpPr/>
          <p:nvPr/>
        </p:nvSpPr>
        <p:spPr>
          <a:xfrm>
            <a:off x="1368266" y="3456027"/>
            <a:ext cx="6946463" cy="265271"/>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272525"/>
                </a:solidFill>
                <a:latin typeface="Source Sans Pro" pitchFamily="34" charset="0"/>
                <a:ea typeface="Source Sans Pro" pitchFamily="34" charset="-122"/>
                <a:cs typeface="Source Sans Pro" pitchFamily="34" charset="-120"/>
              </a:rPr>
              <a:t>20% productos con defectos menores</a:t>
            </a:r>
            <a:endParaRPr lang="en-US" sz="1300" dirty="0"/>
          </a:p>
        </p:txBody>
      </p:sp>
      <p:sp>
        <p:nvSpPr>
          <p:cNvPr id="11" name="Text 8"/>
          <p:cNvSpPr/>
          <p:nvPr/>
        </p:nvSpPr>
        <p:spPr>
          <a:xfrm>
            <a:off x="1368266" y="3779282"/>
            <a:ext cx="6946463" cy="265271"/>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272525"/>
                </a:solidFill>
                <a:latin typeface="Source Sans Pro" pitchFamily="34" charset="0"/>
                <a:ea typeface="Source Sans Pro" pitchFamily="34" charset="-122"/>
                <a:cs typeface="Source Sans Pro" pitchFamily="34" charset="-120"/>
              </a:rPr>
              <a:t>Inventario: 30 días de stock promedio</a:t>
            </a:r>
            <a:endParaRPr lang="en-US" sz="1300" dirty="0"/>
          </a:p>
        </p:txBody>
      </p:sp>
      <p:sp>
        <p:nvSpPr>
          <p:cNvPr id="12" name="Shape 9"/>
          <p:cNvSpPr/>
          <p:nvPr/>
        </p:nvSpPr>
        <p:spPr>
          <a:xfrm>
            <a:off x="829270" y="4376261"/>
            <a:ext cx="373142" cy="373142"/>
          </a:xfrm>
          <a:prstGeom prst="roundRect">
            <a:avLst>
              <a:gd name="adj" fmla="val 18671"/>
            </a:avLst>
          </a:prstGeom>
          <a:solidFill>
            <a:srgbClr val="F4D4F7"/>
          </a:solidFill>
          <a:ln w="7620">
            <a:solidFill>
              <a:srgbClr val="DABADD"/>
            </a:solidFill>
            <a:prstDash val="solid"/>
          </a:ln>
        </p:spPr>
      </p:sp>
      <p:sp>
        <p:nvSpPr>
          <p:cNvPr id="13" name="Text 10"/>
          <p:cNvSpPr/>
          <p:nvPr/>
        </p:nvSpPr>
        <p:spPr>
          <a:xfrm>
            <a:off x="1368266" y="4433173"/>
            <a:ext cx="1951434" cy="243840"/>
          </a:xfrm>
          <a:prstGeom prst="rect">
            <a:avLst/>
          </a:prstGeom>
          <a:noFill/>
          <a:ln/>
        </p:spPr>
        <p:txBody>
          <a:bodyPr wrap="none" lIns="0" tIns="0" rIns="0" bIns="0" rtlCol="0" anchor="t"/>
          <a:lstStyle/>
          <a:p>
            <a:pPr algn="l" indent="0" marL="0">
              <a:lnSpc>
                <a:spcPts val="1900"/>
              </a:lnSpc>
              <a:buNone/>
            </a:pPr>
            <a:r>
              <a:rPr lang="en-US" sz="1500" dirty="0">
                <a:solidFill>
                  <a:srgbClr val="272525"/>
                </a:solidFill>
                <a:latin typeface="Source Serif Pro Semi Bold" pitchFamily="34" charset="0"/>
                <a:ea typeface="Source Serif Pro Semi Bold" pitchFamily="34" charset="-122"/>
                <a:cs typeface="Source Serif Pro Semi Bold" pitchFamily="34" charset="-120"/>
              </a:rPr>
              <a:t>OBJETIVO:</a:t>
            </a:r>
            <a:endParaRPr lang="en-US" sz="1500" dirty="0"/>
          </a:p>
        </p:txBody>
      </p:sp>
      <p:sp>
        <p:nvSpPr>
          <p:cNvPr id="14" name="Text 11"/>
          <p:cNvSpPr/>
          <p:nvPr/>
        </p:nvSpPr>
        <p:spPr>
          <a:xfrm>
            <a:off x="1368266" y="4776430"/>
            <a:ext cx="6946463" cy="265271"/>
          </a:xfrm>
          <a:prstGeom prst="rect">
            <a:avLst/>
          </a:prstGeom>
          <a:noFill/>
          <a:ln/>
        </p:spPr>
        <p:txBody>
          <a:bodyPr wrap="none" lIns="0" tIns="0" rIns="0" bIns="0" rtlCol="0" anchor="t"/>
          <a:lstStyle/>
          <a:p>
            <a:pPr algn="l" indent="0" marL="0">
              <a:lnSpc>
                <a:spcPts val="2050"/>
              </a:lnSpc>
              <a:buNone/>
            </a:pPr>
            <a:r>
              <a:rPr lang="en-US" sz="1300" dirty="0">
                <a:solidFill>
                  <a:srgbClr val="272525"/>
                </a:solidFill>
                <a:latin typeface="Source Sans Pro" pitchFamily="34" charset="0"/>
                <a:ea typeface="Source Sans Pro" pitchFamily="34" charset="-122"/>
                <a:cs typeface="Source Sans Pro" pitchFamily="34" charset="-120"/>
              </a:rPr>
              <a:t>Aumentar producción 30% y reducir defectos al 10%</a:t>
            </a:r>
            <a:endParaRPr lang="en-US" sz="1300" dirty="0"/>
          </a:p>
        </p:txBody>
      </p:sp>
      <p:sp>
        <p:nvSpPr>
          <p:cNvPr id="15" name="Shape 12"/>
          <p:cNvSpPr/>
          <p:nvPr/>
        </p:nvSpPr>
        <p:spPr>
          <a:xfrm>
            <a:off x="829270" y="5373410"/>
            <a:ext cx="373142" cy="373142"/>
          </a:xfrm>
          <a:prstGeom prst="roundRect">
            <a:avLst>
              <a:gd name="adj" fmla="val 18671"/>
            </a:avLst>
          </a:prstGeom>
          <a:solidFill>
            <a:srgbClr val="F4D4F7"/>
          </a:solidFill>
          <a:ln w="7620">
            <a:solidFill>
              <a:srgbClr val="DABADD"/>
            </a:solidFill>
            <a:prstDash val="solid"/>
          </a:ln>
        </p:spPr>
      </p:sp>
      <p:sp>
        <p:nvSpPr>
          <p:cNvPr id="16" name="Text 13"/>
          <p:cNvSpPr/>
          <p:nvPr/>
        </p:nvSpPr>
        <p:spPr>
          <a:xfrm>
            <a:off x="1368266" y="5430322"/>
            <a:ext cx="2075617" cy="243840"/>
          </a:xfrm>
          <a:prstGeom prst="rect">
            <a:avLst/>
          </a:prstGeom>
          <a:noFill/>
          <a:ln/>
        </p:spPr>
        <p:txBody>
          <a:bodyPr wrap="none" lIns="0" tIns="0" rIns="0" bIns="0" rtlCol="0" anchor="t"/>
          <a:lstStyle/>
          <a:p>
            <a:pPr algn="l" indent="0" marL="0">
              <a:lnSpc>
                <a:spcPts val="1900"/>
              </a:lnSpc>
              <a:buNone/>
            </a:pPr>
            <a:r>
              <a:rPr lang="en-US" sz="1500" dirty="0">
                <a:solidFill>
                  <a:srgbClr val="272525"/>
                </a:solidFill>
                <a:latin typeface="Source Serif Pro Semi Bold" pitchFamily="34" charset="0"/>
                <a:ea typeface="Source Serif Pro Semi Bold" pitchFamily="34" charset="-122"/>
                <a:cs typeface="Source Serif Pro Semi Bold" pitchFamily="34" charset="-120"/>
              </a:rPr>
              <a:t>ANÁLISIS REQUERIDO:</a:t>
            </a:r>
            <a:endParaRPr lang="en-US" sz="1500" dirty="0"/>
          </a:p>
        </p:txBody>
      </p:sp>
      <p:sp>
        <p:nvSpPr>
          <p:cNvPr id="17" name="Text 14"/>
          <p:cNvSpPr/>
          <p:nvPr/>
        </p:nvSpPr>
        <p:spPr>
          <a:xfrm>
            <a:off x="1368266" y="5773579"/>
            <a:ext cx="6946463" cy="265271"/>
          </a:xfrm>
          <a:prstGeom prst="rect">
            <a:avLst/>
          </a:prstGeom>
          <a:noFill/>
          <a:ln/>
        </p:spPr>
        <p:txBody>
          <a:bodyPr wrap="none" lIns="0" tIns="0" rIns="0" bIns="0" rtlCol="0" anchor="t"/>
          <a:lstStyle/>
          <a:p>
            <a:pPr algn="l" marL="342900" indent="-342900">
              <a:lnSpc>
                <a:spcPts val="2050"/>
              </a:lnSpc>
              <a:buSzPct val="100000"/>
              <a:buFont typeface="+mj-lt"/>
              <a:buAutoNum type="arabicPeriod" startAt="1"/>
            </a:pPr>
            <a:r>
              <a:rPr lang="en-US" sz="1300" dirty="0">
                <a:solidFill>
                  <a:srgbClr val="272525"/>
                </a:solidFill>
                <a:latin typeface="Source Sans Pro" pitchFamily="34" charset="0"/>
                <a:ea typeface="Source Sans Pro" pitchFamily="34" charset="-122"/>
                <a:cs typeface="Source Sans Pro" pitchFamily="34" charset="-120"/>
              </a:rPr>
              <a:t>MAPEO DE PROCESOS: Identifica cuellos de botella</a:t>
            </a:r>
            <a:endParaRPr lang="en-US" sz="1300" dirty="0"/>
          </a:p>
        </p:txBody>
      </p:sp>
      <p:sp>
        <p:nvSpPr>
          <p:cNvPr id="18" name="Text 15"/>
          <p:cNvSpPr/>
          <p:nvPr/>
        </p:nvSpPr>
        <p:spPr>
          <a:xfrm>
            <a:off x="1368266" y="6096833"/>
            <a:ext cx="6946463" cy="265271"/>
          </a:xfrm>
          <a:prstGeom prst="rect">
            <a:avLst/>
          </a:prstGeom>
          <a:noFill/>
          <a:ln/>
        </p:spPr>
        <p:txBody>
          <a:bodyPr wrap="none" lIns="0" tIns="0" rIns="0" bIns="0" rtlCol="0" anchor="t"/>
          <a:lstStyle/>
          <a:p>
            <a:pPr algn="l" marL="342900" indent="-342900">
              <a:lnSpc>
                <a:spcPts val="2050"/>
              </a:lnSpc>
              <a:buSzPct val="100000"/>
              <a:buFont typeface="+mj-lt"/>
              <a:buAutoNum type="arabicPeriod" startAt="2"/>
            </a:pPr>
            <a:r>
              <a:rPr lang="en-US" sz="1300" dirty="0">
                <a:solidFill>
                  <a:srgbClr val="272525"/>
                </a:solidFill>
                <a:latin typeface="Source Sans Pro" pitchFamily="34" charset="0"/>
                <a:ea typeface="Source Sans Pro" pitchFamily="34" charset="-122"/>
                <a:cs typeface="Source Sans Pro" pitchFamily="34" charset="-120"/>
              </a:rPr>
              <a:t>TECNOLOGÍAS: Automatización aplicable (CNC, robots)</a:t>
            </a:r>
            <a:endParaRPr lang="en-US" sz="1300" dirty="0"/>
          </a:p>
        </p:txBody>
      </p:sp>
      <p:sp>
        <p:nvSpPr>
          <p:cNvPr id="19" name="Text 16"/>
          <p:cNvSpPr/>
          <p:nvPr/>
        </p:nvSpPr>
        <p:spPr>
          <a:xfrm>
            <a:off x="1368266" y="6420088"/>
            <a:ext cx="6946463" cy="265271"/>
          </a:xfrm>
          <a:prstGeom prst="rect">
            <a:avLst/>
          </a:prstGeom>
          <a:noFill/>
          <a:ln/>
        </p:spPr>
        <p:txBody>
          <a:bodyPr wrap="none" lIns="0" tIns="0" rIns="0" bIns="0" rtlCol="0" anchor="t"/>
          <a:lstStyle/>
          <a:p>
            <a:pPr algn="l" marL="342900" indent="-342900">
              <a:lnSpc>
                <a:spcPts val="2050"/>
              </a:lnSpc>
              <a:buSzPct val="100000"/>
              <a:buFont typeface="+mj-lt"/>
              <a:buAutoNum type="arabicPeriod" startAt="3"/>
            </a:pPr>
            <a:r>
              <a:rPr lang="en-US" sz="1300" dirty="0">
                <a:solidFill>
                  <a:srgbClr val="272525"/>
                </a:solidFill>
                <a:latin typeface="Source Sans Pro" pitchFamily="34" charset="0"/>
                <a:ea typeface="Source Sans Pro" pitchFamily="34" charset="-122"/>
                <a:cs typeface="Source Sans Pro" pitchFamily="34" charset="-120"/>
              </a:rPr>
              <a:t>LAYOUT: Redistribución óptima de planta</a:t>
            </a:r>
            <a:endParaRPr lang="en-US" sz="1300" dirty="0"/>
          </a:p>
        </p:txBody>
      </p:sp>
      <p:sp>
        <p:nvSpPr>
          <p:cNvPr id="20" name="Text 17"/>
          <p:cNvSpPr/>
          <p:nvPr/>
        </p:nvSpPr>
        <p:spPr>
          <a:xfrm>
            <a:off x="1368266" y="6743343"/>
            <a:ext cx="6946463" cy="265271"/>
          </a:xfrm>
          <a:prstGeom prst="rect">
            <a:avLst/>
          </a:prstGeom>
          <a:noFill/>
          <a:ln/>
        </p:spPr>
        <p:txBody>
          <a:bodyPr wrap="none" lIns="0" tIns="0" rIns="0" bIns="0" rtlCol="0" anchor="t"/>
          <a:lstStyle/>
          <a:p>
            <a:pPr algn="l" marL="342900" indent="-342900">
              <a:lnSpc>
                <a:spcPts val="2050"/>
              </a:lnSpc>
              <a:buSzPct val="100000"/>
              <a:buFont typeface="+mj-lt"/>
              <a:buAutoNum type="arabicPeriod" startAt="4"/>
            </a:pPr>
            <a:r>
              <a:rPr lang="en-US" sz="1300" dirty="0">
                <a:solidFill>
                  <a:srgbClr val="272525"/>
                </a:solidFill>
                <a:latin typeface="Source Sans Pro" pitchFamily="34" charset="0"/>
                <a:ea typeface="Source Sans Pro" pitchFamily="34" charset="-122"/>
                <a:cs typeface="Source Sans Pro" pitchFamily="34" charset="-120"/>
              </a:rPr>
              <a:t>CONTROL DE CALIDAD: Sistema de inspección mejorado</a:t>
            </a:r>
            <a:endParaRPr lang="en-US" sz="1300" dirty="0"/>
          </a:p>
        </p:txBody>
      </p:sp>
      <p:sp>
        <p:nvSpPr>
          <p:cNvPr id="21" name="Text 18"/>
          <p:cNvSpPr/>
          <p:nvPr/>
        </p:nvSpPr>
        <p:spPr>
          <a:xfrm>
            <a:off x="1368266" y="7066598"/>
            <a:ext cx="6946463" cy="265271"/>
          </a:xfrm>
          <a:prstGeom prst="rect">
            <a:avLst/>
          </a:prstGeom>
          <a:noFill/>
          <a:ln/>
        </p:spPr>
        <p:txBody>
          <a:bodyPr wrap="none" lIns="0" tIns="0" rIns="0" bIns="0" rtlCol="0" anchor="t"/>
          <a:lstStyle/>
          <a:p>
            <a:pPr algn="l" marL="342900" indent="-342900">
              <a:lnSpc>
                <a:spcPts val="2050"/>
              </a:lnSpc>
              <a:buSzPct val="100000"/>
              <a:buFont typeface="+mj-lt"/>
              <a:buAutoNum type="arabicPeriod" startAt="5"/>
            </a:pPr>
            <a:r>
              <a:rPr lang="en-US" sz="1300" dirty="0">
                <a:solidFill>
                  <a:srgbClr val="272525"/>
                </a:solidFill>
                <a:latin typeface="Source Sans Pro" pitchFamily="34" charset="0"/>
                <a:ea typeface="Source Sans Pro" pitchFamily="34" charset="-122"/>
                <a:cs typeface="Source Sans Pro" pitchFamily="34" charset="-120"/>
              </a:rPr>
              <a:t>IMPLEMENTACIÓN: Cronograma y ROI esperado</a:t>
            </a:r>
            <a:endParaRPr lang="en-US" sz="13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278255"/>
            <a:ext cx="6712387"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4. Demostraciones en Vivo</a:t>
            </a:r>
            <a:endParaRPr lang="en-US" sz="4400" dirty="0"/>
          </a:p>
        </p:txBody>
      </p:sp>
      <p:sp>
        <p:nvSpPr>
          <p:cNvPr id="4" name="Text 1"/>
          <p:cNvSpPr/>
          <p:nvPr/>
        </p:nvSpPr>
        <p:spPr>
          <a:xfrm>
            <a:off x="837724" y="2341245"/>
            <a:ext cx="7434501" cy="422315"/>
          </a:xfrm>
          <a:prstGeom prst="rect">
            <a:avLst/>
          </a:prstGeom>
          <a:noFill/>
          <a:ln/>
        </p:spPr>
        <p:txBody>
          <a:bodyPr wrap="none" lIns="0" tIns="0" rIns="0" bIns="0" rtlCol="0" anchor="t"/>
          <a:lstStyle/>
          <a:p>
            <a:pPr algn="l" indent="0" marL="0">
              <a:lnSpc>
                <a:spcPts val="3300"/>
              </a:lnSpc>
              <a:buNone/>
            </a:pPr>
            <a:r>
              <a:rPr lang="en-US" sz="2650" dirty="0">
                <a:solidFill>
                  <a:srgbClr val="D73AD7"/>
                </a:solidFill>
                <a:latin typeface="Source Serif Pro Semi Bold" pitchFamily="34" charset="0"/>
                <a:ea typeface="Source Serif Pro Semi Bold" pitchFamily="34" charset="-122"/>
                <a:cs typeface="Source Serif Pro Semi Bold" pitchFamily="34" charset="-120"/>
              </a:rPr>
              <a:t>Demostración 1: Evolución de un Prompt (3 min)</a:t>
            </a:r>
            <a:endParaRPr lang="en-US" sz="2650" dirty="0"/>
          </a:p>
        </p:txBody>
      </p:sp>
      <p:sp>
        <p:nvSpPr>
          <p:cNvPr id="5" name="Text 2"/>
          <p:cNvSpPr/>
          <p:nvPr/>
        </p:nvSpPr>
        <p:spPr>
          <a:xfrm>
            <a:off x="837724" y="3122533"/>
            <a:ext cx="7468553"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Mostraremos la transformación de un prompt básico a uno optimizado:</a:t>
            </a:r>
            <a:endParaRPr lang="en-US" sz="1850" dirty="0"/>
          </a:p>
        </p:txBody>
      </p:sp>
      <p:pic>
        <p:nvPicPr>
          <p:cNvPr id="6" name="Image 1" descr="preencoded.png">    </p:cNvPr>
          <p:cNvPicPr>
            <a:picLocks noChangeAspect="1"/>
          </p:cNvPicPr>
          <p:nvPr/>
        </p:nvPicPr>
        <p:blipFill>
          <a:blip r:embed="rId2"/>
          <a:stretch>
            <a:fillRect/>
          </a:stretch>
        </p:blipFill>
        <p:spPr>
          <a:xfrm>
            <a:off x="837724" y="3774758"/>
            <a:ext cx="1196816" cy="1436251"/>
          </a:xfrm>
          <a:prstGeom prst="rect">
            <a:avLst/>
          </a:prstGeom>
        </p:spPr>
      </p:pic>
      <p:sp>
        <p:nvSpPr>
          <p:cNvPr id="7" name="Text 3"/>
          <p:cNvSpPr/>
          <p:nvPr/>
        </p:nvSpPr>
        <p:spPr>
          <a:xfrm>
            <a:off x="2273856" y="4014073"/>
            <a:ext cx="2829282"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Prompt Inicial (malo):</a:t>
            </a:r>
            <a:endParaRPr lang="en-US" sz="2200" dirty="0"/>
          </a:p>
        </p:txBody>
      </p:sp>
      <p:sp>
        <p:nvSpPr>
          <p:cNvPr id="8" name="Text 4"/>
          <p:cNvSpPr/>
          <p:nvPr/>
        </p:nvSpPr>
        <p:spPr>
          <a:xfrm>
            <a:off x="2273856" y="4509611"/>
            <a:ext cx="6032421"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Analiza este texto</a:t>
            </a:r>
            <a:endParaRPr lang="en-US" sz="1850" dirty="0"/>
          </a:p>
        </p:txBody>
      </p:sp>
      <p:pic>
        <p:nvPicPr>
          <p:cNvPr id="9" name="Image 2" descr="preencoded.png">    </p:cNvPr>
          <p:cNvPicPr>
            <a:picLocks noChangeAspect="1"/>
          </p:cNvPicPr>
          <p:nvPr/>
        </p:nvPicPr>
        <p:blipFill>
          <a:blip r:embed="rId3"/>
          <a:stretch>
            <a:fillRect/>
          </a:stretch>
        </p:blipFill>
        <p:spPr>
          <a:xfrm>
            <a:off x="837724" y="5211008"/>
            <a:ext cx="1196816" cy="1740218"/>
          </a:xfrm>
          <a:prstGeom prst="rect">
            <a:avLst/>
          </a:prstGeom>
        </p:spPr>
      </p:pic>
      <p:sp>
        <p:nvSpPr>
          <p:cNvPr id="10" name="Text 5"/>
          <p:cNvSpPr/>
          <p:nvPr/>
        </p:nvSpPr>
        <p:spPr>
          <a:xfrm>
            <a:off x="2273856" y="5450324"/>
            <a:ext cx="3734752"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Prompt Mejorado (versión 1):</a:t>
            </a:r>
            <a:endParaRPr lang="en-US" sz="2200" dirty="0"/>
          </a:p>
        </p:txBody>
      </p:sp>
      <p:sp>
        <p:nvSpPr>
          <p:cNvPr id="11" name="Text 6"/>
          <p:cNvSpPr/>
          <p:nvPr/>
        </p:nvSpPr>
        <p:spPr>
          <a:xfrm>
            <a:off x="2273856" y="5945862"/>
            <a:ext cx="6032421"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Analiza este artículo académico sobre cambio climático e identifica los argumentos principales</a:t>
            </a:r>
            <a:endParaRPr lang="en-US" sz="18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44090"/>
          </a:xfrm>
          <a:prstGeom prst="rect">
            <a:avLst/>
          </a:prstGeom>
        </p:spPr>
      </p:pic>
      <p:sp>
        <p:nvSpPr>
          <p:cNvPr id="3" name="Text 0"/>
          <p:cNvSpPr/>
          <p:nvPr/>
        </p:nvSpPr>
        <p:spPr>
          <a:xfrm>
            <a:off x="837724" y="3037284"/>
            <a:ext cx="6559391" cy="528042"/>
          </a:xfrm>
          <a:prstGeom prst="rect">
            <a:avLst/>
          </a:prstGeom>
          <a:noFill/>
          <a:ln/>
        </p:spPr>
        <p:txBody>
          <a:bodyPr wrap="none" lIns="0" tIns="0" rIns="0" bIns="0" rtlCol="0" anchor="t"/>
          <a:lstStyle/>
          <a:p>
            <a:pPr algn="l" indent="0" marL="0">
              <a:lnSpc>
                <a:spcPts val="4150"/>
              </a:lnSpc>
              <a:buNone/>
            </a:pPr>
            <a:r>
              <a:rPr lang="en-US" sz="3300" dirty="0">
                <a:solidFill>
                  <a:srgbClr val="D73AD7"/>
                </a:solidFill>
                <a:latin typeface="Source Serif Pro Semi Bold" pitchFamily="34" charset="0"/>
                <a:ea typeface="Source Serif Pro Semi Bold" pitchFamily="34" charset="-122"/>
                <a:cs typeface="Source Serif Pro Semi Bold" pitchFamily="34" charset="-120"/>
              </a:rPr>
              <a:t>Prompt Optimizado (versión final)</a:t>
            </a:r>
            <a:endParaRPr lang="en-US" sz="3300" dirty="0"/>
          </a:p>
        </p:txBody>
      </p:sp>
      <p:sp>
        <p:nvSpPr>
          <p:cNvPr id="4" name="Text 1"/>
          <p:cNvSpPr/>
          <p:nvPr/>
        </p:nvSpPr>
        <p:spPr>
          <a:xfrm>
            <a:off x="1106924" y="4036457"/>
            <a:ext cx="12685752" cy="287179"/>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Actúa como un investigador experto en ciencias ambientales. </a:t>
            </a:r>
            <a:endParaRPr lang="en-US" sz="1400" dirty="0"/>
          </a:p>
        </p:txBody>
      </p:sp>
      <p:sp>
        <p:nvSpPr>
          <p:cNvPr id="5" name="Text 2"/>
          <p:cNvSpPr/>
          <p:nvPr/>
        </p:nvSpPr>
        <p:spPr>
          <a:xfrm>
            <a:off x="1106924" y="4525566"/>
            <a:ext cx="12685752" cy="172307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Analiza este artículo sobre cambio climático y proporciona: </a:t>
            </a:r>
            <a:pPr algn="l" indent="0" marL="0">
              <a:lnSpc>
                <a:spcPts val="2250"/>
              </a:lnSpc>
              <a:buNone/>
            </a:pPr>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1. ARGUMENTO PRINCIPAL: Una oración que resuma la tesis central </a:t>
            </a:r>
            <a:pPr algn="l" indent="0" marL="0">
              <a:lnSpc>
                <a:spcPts val="2250"/>
              </a:lnSpc>
              <a:buNone/>
            </a:pPr>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2. EVIDENCIA CLAVE: 3 datos o estudios más relevantes citados </a:t>
            </a:r>
            <a:pPr algn="l" indent="0" marL="0">
              <a:lnSpc>
                <a:spcPts val="2250"/>
              </a:lnSpc>
              <a:buNone/>
            </a:pPr>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3. METODOLOGÍA: Tipo de investigación utilizada</a:t>
            </a:r>
            <a:pPr algn="l" indent="0" marL="0">
              <a:lnSpc>
                <a:spcPts val="2250"/>
              </a:lnSpc>
              <a:buNone/>
            </a:pPr>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4. LIMITACIONES: Posibles debilidades del estudio </a:t>
            </a:r>
            <a:pPr algn="l" indent="0" marL="0">
              <a:lnSpc>
                <a:spcPts val="2250"/>
              </a:lnSpc>
              <a:buNone/>
            </a:pPr>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5. RELEVANCIA: Por qué es importante para el campo </a:t>
            </a:r>
            <a:endParaRPr lang="en-US" sz="1400" dirty="0"/>
          </a:p>
        </p:txBody>
      </p:sp>
      <p:sp>
        <p:nvSpPr>
          <p:cNvPr id="6" name="Text 3"/>
          <p:cNvSpPr/>
          <p:nvPr/>
        </p:nvSpPr>
        <p:spPr>
          <a:xfrm>
            <a:off x="1106924" y="6450568"/>
            <a:ext cx="12685752" cy="287179"/>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Formato: Usa viñetas y sé conciso pero preciso.</a:t>
            </a:r>
            <a:endParaRPr lang="en-US" sz="1400" dirty="0"/>
          </a:p>
        </p:txBody>
      </p:sp>
      <p:sp>
        <p:nvSpPr>
          <p:cNvPr id="7" name="Shape 4"/>
          <p:cNvSpPr/>
          <p:nvPr/>
        </p:nvSpPr>
        <p:spPr>
          <a:xfrm>
            <a:off x="837724" y="3834527"/>
            <a:ext cx="22860" cy="3105150"/>
          </a:xfrm>
          <a:prstGeom prst="rect">
            <a:avLst/>
          </a:prstGeom>
          <a:solidFill>
            <a:srgbClr val="D75BE2"/>
          </a:solidFill>
          <a:ln/>
        </p:spPr>
      </p:sp>
      <p:sp>
        <p:nvSpPr>
          <p:cNvPr id="8" name="Text 5"/>
          <p:cNvSpPr/>
          <p:nvPr/>
        </p:nvSpPr>
        <p:spPr>
          <a:xfrm>
            <a:off x="837724" y="7141607"/>
            <a:ext cx="12954952" cy="294799"/>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Source Sans Pro" pitchFamily="34" charset="0"/>
                <a:ea typeface="Source Sans Pro" pitchFamily="34" charset="-122"/>
                <a:cs typeface="Source Sans Pro" pitchFamily="34" charset="-120"/>
              </a:rPr>
              <a:t>🎯</a:t>
            </a:r>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 Ejecutaremos los 3 prompts con el mismo texto para mostrar la diferencia</a:t>
            </a: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37724" y="2212896"/>
            <a:ext cx="12792908"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Demostración 2: Comparación de Técnicas (2 min)</a:t>
            </a:r>
            <a:endParaRPr lang="en-US" sz="4400" dirty="0"/>
          </a:p>
        </p:txBody>
      </p:sp>
      <p:sp>
        <p:nvSpPr>
          <p:cNvPr id="3" name="Text 1"/>
          <p:cNvSpPr/>
          <p:nvPr/>
        </p:nvSpPr>
        <p:spPr>
          <a:xfrm>
            <a:off x="837724" y="3395663"/>
            <a:ext cx="12954952"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Mostraremos el mismo análisis con diferentes técnicas:</a:t>
            </a:r>
            <a:endParaRPr lang="en-US" sz="1850" dirty="0"/>
          </a:p>
        </p:txBody>
      </p:sp>
      <p:sp>
        <p:nvSpPr>
          <p:cNvPr id="4" name="Text 2"/>
          <p:cNvSpPr/>
          <p:nvPr/>
        </p:nvSpPr>
        <p:spPr>
          <a:xfrm>
            <a:off x="837724" y="4047887"/>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Usaremos un abstract  para demostrar:</a:t>
            </a:r>
            <a:endParaRPr lang="en-US" sz="1850" dirty="0"/>
          </a:p>
        </p:txBody>
      </p:sp>
      <p:sp>
        <p:nvSpPr>
          <p:cNvPr id="5" name="Text 3"/>
          <p:cNvSpPr/>
          <p:nvPr/>
        </p:nvSpPr>
        <p:spPr>
          <a:xfrm>
            <a:off x="837724" y="4700111"/>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Zero-shot vs Few-shot</a:t>
            </a:r>
            <a:endParaRPr lang="en-US" sz="1850" dirty="0"/>
          </a:p>
        </p:txBody>
      </p:sp>
      <p:sp>
        <p:nvSpPr>
          <p:cNvPr id="6" name="Text 4"/>
          <p:cNvSpPr/>
          <p:nvPr/>
        </p:nvSpPr>
        <p:spPr>
          <a:xfrm>
            <a:off x="837724" y="5166836"/>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Con y sin Chain-of-Thought</a:t>
            </a:r>
            <a:endParaRPr lang="en-US" sz="1850" dirty="0"/>
          </a:p>
        </p:txBody>
      </p:sp>
      <p:sp>
        <p:nvSpPr>
          <p:cNvPr id="7" name="Text 5"/>
          <p:cNvSpPr/>
          <p:nvPr/>
        </p:nvSpPr>
        <p:spPr>
          <a:xfrm>
            <a:off x="837724" y="5633561"/>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Role-playing vs prompt directo</a:t>
            </a:r>
            <a:endParaRPr lang="en-US" sz="18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837724" y="894636"/>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5. Mejores Prácticas</a:t>
            </a:r>
            <a:endParaRPr lang="en-US" sz="4400" dirty="0"/>
          </a:p>
        </p:txBody>
      </p:sp>
      <p:sp>
        <p:nvSpPr>
          <p:cNvPr id="3" name="Text 1"/>
          <p:cNvSpPr/>
          <p:nvPr/>
        </p:nvSpPr>
        <p:spPr>
          <a:xfrm>
            <a:off x="837724" y="1957626"/>
            <a:ext cx="3995023" cy="422315"/>
          </a:xfrm>
          <a:prstGeom prst="rect">
            <a:avLst/>
          </a:prstGeom>
          <a:noFill/>
          <a:ln/>
        </p:spPr>
        <p:txBody>
          <a:bodyPr wrap="none" lIns="0" tIns="0" rIns="0" bIns="0" rtlCol="0" anchor="t"/>
          <a:lstStyle/>
          <a:p>
            <a:pPr algn="l" indent="0" marL="0">
              <a:lnSpc>
                <a:spcPts val="3300"/>
              </a:lnSpc>
              <a:buNone/>
            </a:pPr>
            <a:r>
              <a:rPr lang="en-US" sz="2650" dirty="0">
                <a:solidFill>
                  <a:srgbClr val="D73AD7"/>
                </a:solidFill>
                <a:latin typeface="Source Serif Pro Semi Bold" pitchFamily="34" charset="0"/>
                <a:ea typeface="Source Serif Pro Semi Bold" pitchFamily="34" charset="-122"/>
                <a:cs typeface="Source Serif Pro Semi Bold" pitchFamily="34" charset="-120"/>
              </a:rPr>
              <a:t>Template de Investigación</a:t>
            </a:r>
            <a:endParaRPr lang="en-US" sz="2650" dirty="0"/>
          </a:p>
        </p:txBody>
      </p:sp>
      <p:sp>
        <p:nvSpPr>
          <p:cNvPr id="4" name="Shape 2"/>
          <p:cNvSpPr/>
          <p:nvPr/>
        </p:nvSpPr>
        <p:spPr>
          <a:xfrm>
            <a:off x="837724" y="2738914"/>
            <a:ext cx="6357818" cy="1372433"/>
          </a:xfrm>
          <a:prstGeom prst="roundRect">
            <a:avLst>
              <a:gd name="adj" fmla="val 7326"/>
            </a:avLst>
          </a:prstGeom>
          <a:solidFill>
            <a:srgbClr val="F4D4F7"/>
          </a:solidFill>
          <a:ln w="7620">
            <a:solidFill>
              <a:srgbClr val="DABADD"/>
            </a:solidFill>
            <a:prstDash val="solid"/>
          </a:ln>
        </p:spPr>
      </p:sp>
      <p:sp>
        <p:nvSpPr>
          <p:cNvPr id="5" name="Text 3"/>
          <p:cNvSpPr/>
          <p:nvPr/>
        </p:nvSpPr>
        <p:spPr>
          <a:xfrm>
            <a:off x="1084659" y="298584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ROL:</a:t>
            </a:r>
            <a:endParaRPr lang="en-US" sz="2200" dirty="0"/>
          </a:p>
        </p:txBody>
      </p:sp>
      <p:sp>
        <p:nvSpPr>
          <p:cNvPr id="6" name="Text 4"/>
          <p:cNvSpPr/>
          <p:nvPr/>
        </p:nvSpPr>
        <p:spPr>
          <a:xfrm>
            <a:off x="1084659" y="3481388"/>
            <a:ext cx="5863947"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[Especificar expertise]</a:t>
            </a:r>
            <a:endParaRPr lang="en-US" sz="1850" dirty="0"/>
          </a:p>
        </p:txBody>
      </p:sp>
      <p:sp>
        <p:nvSpPr>
          <p:cNvPr id="7" name="Shape 5"/>
          <p:cNvSpPr/>
          <p:nvPr/>
        </p:nvSpPr>
        <p:spPr>
          <a:xfrm>
            <a:off x="7434858" y="2738914"/>
            <a:ext cx="6357818" cy="1372433"/>
          </a:xfrm>
          <a:prstGeom prst="roundRect">
            <a:avLst>
              <a:gd name="adj" fmla="val 7326"/>
            </a:avLst>
          </a:prstGeom>
          <a:solidFill>
            <a:srgbClr val="F4D4F7"/>
          </a:solidFill>
          <a:ln w="7620">
            <a:solidFill>
              <a:srgbClr val="DABADD"/>
            </a:solidFill>
            <a:prstDash val="solid"/>
          </a:ln>
        </p:spPr>
      </p:sp>
      <p:sp>
        <p:nvSpPr>
          <p:cNvPr id="8" name="Text 6"/>
          <p:cNvSpPr/>
          <p:nvPr/>
        </p:nvSpPr>
        <p:spPr>
          <a:xfrm>
            <a:off x="7681793" y="298584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CONTEXTO:</a:t>
            </a:r>
            <a:endParaRPr lang="en-US" sz="2200" dirty="0"/>
          </a:p>
        </p:txBody>
      </p:sp>
      <p:sp>
        <p:nvSpPr>
          <p:cNvPr id="9" name="Text 7"/>
          <p:cNvSpPr/>
          <p:nvPr/>
        </p:nvSpPr>
        <p:spPr>
          <a:xfrm>
            <a:off x="7681793" y="3481388"/>
            <a:ext cx="5863947"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[Información de fondo]</a:t>
            </a:r>
            <a:endParaRPr lang="en-US" sz="1850" dirty="0"/>
          </a:p>
        </p:txBody>
      </p:sp>
      <p:sp>
        <p:nvSpPr>
          <p:cNvPr id="10" name="Shape 8"/>
          <p:cNvSpPr/>
          <p:nvPr/>
        </p:nvSpPr>
        <p:spPr>
          <a:xfrm>
            <a:off x="837724" y="4350663"/>
            <a:ext cx="6357818" cy="1372433"/>
          </a:xfrm>
          <a:prstGeom prst="roundRect">
            <a:avLst>
              <a:gd name="adj" fmla="val 7326"/>
            </a:avLst>
          </a:prstGeom>
          <a:solidFill>
            <a:srgbClr val="F4D4F7"/>
          </a:solidFill>
          <a:ln w="7620">
            <a:solidFill>
              <a:srgbClr val="DABADD"/>
            </a:solidFill>
            <a:prstDash val="solid"/>
          </a:ln>
        </p:spPr>
      </p:sp>
      <p:sp>
        <p:nvSpPr>
          <p:cNvPr id="11" name="Text 9"/>
          <p:cNvSpPr/>
          <p:nvPr/>
        </p:nvSpPr>
        <p:spPr>
          <a:xfrm>
            <a:off x="1084659" y="459759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TAREA:</a:t>
            </a:r>
            <a:endParaRPr lang="en-US" sz="2200" dirty="0"/>
          </a:p>
        </p:txBody>
      </p:sp>
      <p:sp>
        <p:nvSpPr>
          <p:cNvPr id="12" name="Text 10"/>
          <p:cNvSpPr/>
          <p:nvPr/>
        </p:nvSpPr>
        <p:spPr>
          <a:xfrm>
            <a:off x="1084659" y="5093137"/>
            <a:ext cx="5863947"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[Instrucción específica]</a:t>
            </a:r>
            <a:endParaRPr lang="en-US" sz="1850" dirty="0"/>
          </a:p>
        </p:txBody>
      </p:sp>
      <p:sp>
        <p:nvSpPr>
          <p:cNvPr id="13" name="Shape 11"/>
          <p:cNvSpPr/>
          <p:nvPr/>
        </p:nvSpPr>
        <p:spPr>
          <a:xfrm>
            <a:off x="7434858" y="4350663"/>
            <a:ext cx="6357818" cy="1372433"/>
          </a:xfrm>
          <a:prstGeom prst="roundRect">
            <a:avLst>
              <a:gd name="adj" fmla="val 7326"/>
            </a:avLst>
          </a:prstGeom>
          <a:solidFill>
            <a:srgbClr val="F4D4F7"/>
          </a:solidFill>
          <a:ln w="7620">
            <a:solidFill>
              <a:srgbClr val="DABADD"/>
            </a:solidFill>
            <a:prstDash val="solid"/>
          </a:ln>
        </p:spPr>
      </p:sp>
      <p:sp>
        <p:nvSpPr>
          <p:cNvPr id="14" name="Text 12"/>
          <p:cNvSpPr/>
          <p:nvPr/>
        </p:nvSpPr>
        <p:spPr>
          <a:xfrm>
            <a:off x="7681793" y="459759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FORMATO:</a:t>
            </a:r>
            <a:endParaRPr lang="en-US" sz="2200" dirty="0"/>
          </a:p>
        </p:txBody>
      </p:sp>
      <p:sp>
        <p:nvSpPr>
          <p:cNvPr id="15" name="Text 13"/>
          <p:cNvSpPr/>
          <p:nvPr/>
        </p:nvSpPr>
        <p:spPr>
          <a:xfrm>
            <a:off x="7681793" y="5093137"/>
            <a:ext cx="5863947"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[Estructura deseada]</a:t>
            </a:r>
            <a:endParaRPr lang="en-US" sz="1850" dirty="0"/>
          </a:p>
        </p:txBody>
      </p:sp>
      <p:sp>
        <p:nvSpPr>
          <p:cNvPr id="16" name="Shape 14"/>
          <p:cNvSpPr/>
          <p:nvPr/>
        </p:nvSpPr>
        <p:spPr>
          <a:xfrm>
            <a:off x="837724" y="5962412"/>
            <a:ext cx="6357818" cy="1372433"/>
          </a:xfrm>
          <a:prstGeom prst="roundRect">
            <a:avLst>
              <a:gd name="adj" fmla="val 7326"/>
            </a:avLst>
          </a:prstGeom>
          <a:solidFill>
            <a:srgbClr val="F4D4F7"/>
          </a:solidFill>
          <a:ln w="7620">
            <a:solidFill>
              <a:srgbClr val="DABADD"/>
            </a:solidFill>
            <a:prstDash val="solid"/>
          </a:ln>
        </p:spPr>
      </p:sp>
      <p:sp>
        <p:nvSpPr>
          <p:cNvPr id="17" name="Text 15"/>
          <p:cNvSpPr/>
          <p:nvPr/>
        </p:nvSpPr>
        <p:spPr>
          <a:xfrm>
            <a:off x="1084659" y="620934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CRITERIOS:</a:t>
            </a:r>
            <a:endParaRPr lang="en-US" sz="2200" dirty="0"/>
          </a:p>
        </p:txBody>
      </p:sp>
      <p:sp>
        <p:nvSpPr>
          <p:cNvPr id="18" name="Text 16"/>
          <p:cNvSpPr/>
          <p:nvPr/>
        </p:nvSpPr>
        <p:spPr>
          <a:xfrm>
            <a:off x="1084659" y="6704886"/>
            <a:ext cx="5863947"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[Estándares de calidad]</a:t>
            </a:r>
            <a:endParaRPr lang="en-US" sz="1850" dirty="0"/>
          </a:p>
        </p:txBody>
      </p:sp>
      <p:sp>
        <p:nvSpPr>
          <p:cNvPr id="19" name="Shape 17"/>
          <p:cNvSpPr/>
          <p:nvPr/>
        </p:nvSpPr>
        <p:spPr>
          <a:xfrm>
            <a:off x="7434858" y="5962412"/>
            <a:ext cx="6357818" cy="1372433"/>
          </a:xfrm>
          <a:prstGeom prst="roundRect">
            <a:avLst>
              <a:gd name="adj" fmla="val 7326"/>
            </a:avLst>
          </a:prstGeom>
          <a:solidFill>
            <a:srgbClr val="F4D4F7"/>
          </a:solidFill>
          <a:ln w="7620">
            <a:solidFill>
              <a:srgbClr val="DABADD"/>
            </a:solidFill>
            <a:prstDash val="solid"/>
          </a:ln>
        </p:spPr>
      </p:sp>
      <p:sp>
        <p:nvSpPr>
          <p:cNvPr id="20" name="Text 18"/>
          <p:cNvSpPr/>
          <p:nvPr/>
        </p:nvSpPr>
        <p:spPr>
          <a:xfrm>
            <a:off x="7681793" y="620934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EJEMPLOS:</a:t>
            </a:r>
            <a:endParaRPr lang="en-US" sz="2200" dirty="0"/>
          </a:p>
        </p:txBody>
      </p:sp>
      <p:sp>
        <p:nvSpPr>
          <p:cNvPr id="21" name="Text 19"/>
          <p:cNvSpPr/>
          <p:nvPr/>
        </p:nvSpPr>
        <p:spPr>
          <a:xfrm>
            <a:off x="7681793" y="6704886"/>
            <a:ext cx="5863947"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[Si aplica]</a:t>
            </a:r>
            <a:endParaRPr lang="en-US" sz="18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37724" y="1667828"/>
            <a:ext cx="11285458" cy="73449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a:t>
            </a:r>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 Advertencias Críticas Antes de Continuar</a:t>
            </a:r>
            <a:endParaRPr lang="en-US" sz="4400" dirty="0"/>
          </a:p>
        </p:txBody>
      </p:sp>
      <p:sp>
        <p:nvSpPr>
          <p:cNvPr id="3" name="Text 1"/>
          <p:cNvSpPr/>
          <p:nvPr/>
        </p:nvSpPr>
        <p:spPr>
          <a:xfrm>
            <a:off x="837724" y="2761298"/>
            <a:ext cx="4134207" cy="422315"/>
          </a:xfrm>
          <a:prstGeom prst="rect">
            <a:avLst/>
          </a:prstGeom>
          <a:noFill/>
          <a:ln/>
        </p:spPr>
        <p:txBody>
          <a:bodyPr wrap="none" lIns="0" tIns="0" rIns="0" bIns="0" rtlCol="0" anchor="t"/>
          <a:lstStyle/>
          <a:p>
            <a:pPr algn="l" indent="0" marL="0">
              <a:lnSpc>
                <a:spcPts val="3300"/>
              </a:lnSpc>
              <a:buNone/>
            </a:pPr>
            <a:r>
              <a:rPr lang="en-US" sz="2650" dirty="0">
                <a:solidFill>
                  <a:srgbClr val="D73AD7"/>
                </a:solidFill>
                <a:latin typeface="Source Serif Pro Semi Bold" pitchFamily="34" charset="0"/>
                <a:ea typeface="Source Serif Pro Semi Bold" pitchFamily="34" charset="-122"/>
                <a:cs typeface="Source Serif Pro Semi Bold" pitchFamily="34" charset="-120"/>
              </a:rPr>
              <a:t>Los LLMs NO son Perfectos</a:t>
            </a:r>
            <a:endParaRPr lang="en-US" sz="2650" dirty="0"/>
          </a:p>
        </p:txBody>
      </p:sp>
      <p:sp>
        <p:nvSpPr>
          <p:cNvPr id="4" name="Text 2"/>
          <p:cNvSpPr/>
          <p:nvPr/>
        </p:nvSpPr>
        <p:spPr>
          <a:xfrm>
            <a:off x="837724" y="3542586"/>
            <a:ext cx="12954952" cy="390644"/>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ALUCINACIONES</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Los modelos pueden </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inventar información</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que suena convincente pero es falsa</a:t>
            </a:r>
            <a:endParaRPr lang="en-US" sz="1850" dirty="0"/>
          </a:p>
        </p:txBody>
      </p:sp>
      <p:sp>
        <p:nvSpPr>
          <p:cNvPr id="5" name="Text 3"/>
          <p:cNvSpPr/>
          <p:nvPr/>
        </p:nvSpPr>
        <p:spPr>
          <a:xfrm>
            <a:off x="837724" y="4202430"/>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Citas académicas inexistentes</a:t>
            </a:r>
            <a:endParaRPr lang="en-US" sz="1850" dirty="0"/>
          </a:p>
        </p:txBody>
      </p:sp>
      <p:sp>
        <p:nvSpPr>
          <p:cNvPr id="6" name="Text 4"/>
          <p:cNvSpPr/>
          <p:nvPr/>
        </p:nvSpPr>
        <p:spPr>
          <a:xfrm>
            <a:off x="837724" y="4669155"/>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Datos estadísticos incorrectos</a:t>
            </a:r>
            <a:endParaRPr lang="en-US" sz="1850" dirty="0"/>
          </a:p>
        </p:txBody>
      </p:sp>
      <p:sp>
        <p:nvSpPr>
          <p:cNvPr id="7" name="Text 5"/>
          <p:cNvSpPr/>
          <p:nvPr/>
        </p:nvSpPr>
        <p:spPr>
          <a:xfrm>
            <a:off x="837724" y="5135880"/>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Referencias bibliográficas falsas</a:t>
            </a:r>
            <a:endParaRPr lang="en-US" sz="1850" dirty="0"/>
          </a:p>
        </p:txBody>
      </p:sp>
      <p:sp>
        <p:nvSpPr>
          <p:cNvPr id="8" name="Text 6"/>
          <p:cNvSpPr/>
          <p:nvPr/>
        </p:nvSpPr>
        <p:spPr>
          <a:xfrm>
            <a:off x="837724" y="5788104"/>
            <a:ext cx="12954952" cy="773668"/>
          </a:xfrm>
          <a:prstGeom prst="rect">
            <a:avLst/>
          </a:prstGeom>
          <a:noFill/>
          <a:ln/>
        </p:spPr>
        <p:txBody>
          <a:bodyPr wrap="square" lIns="0" tIns="0" rIns="0" bIns="0" rtlCol="0" anchor="t"/>
          <a:lstStyle/>
          <a:p>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Ejemplo real</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"El 73% de los estudiantes prefiere el aprendizaje virtual según Smith et al. (2023)" → Estudio completamente inventado</a:t>
            </a:r>
            <a:endParaRPr lang="en-US" sz="18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837724" y="2239089"/>
            <a:ext cx="7392114"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Limitaciones Fundamentales</a:t>
            </a:r>
            <a:endParaRPr lang="en-US" sz="4400" dirty="0"/>
          </a:p>
        </p:txBody>
      </p:sp>
      <p:sp>
        <p:nvSpPr>
          <p:cNvPr id="3" name="Text 1"/>
          <p:cNvSpPr/>
          <p:nvPr/>
        </p:nvSpPr>
        <p:spPr>
          <a:xfrm>
            <a:off x="837724" y="3517463"/>
            <a:ext cx="6185535" cy="390644"/>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SIEMPRE verificar:</a:t>
            </a:r>
            <a:endParaRPr lang="en-US" sz="1850" dirty="0"/>
          </a:p>
        </p:txBody>
      </p:sp>
      <p:sp>
        <p:nvSpPr>
          <p:cNvPr id="4" name="Text 2"/>
          <p:cNvSpPr/>
          <p:nvPr/>
        </p:nvSpPr>
        <p:spPr>
          <a:xfrm>
            <a:off x="837724" y="412349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Referencias y citas</a:t>
            </a:r>
            <a:endParaRPr lang="en-US" sz="1850" dirty="0"/>
          </a:p>
        </p:txBody>
      </p:sp>
      <p:sp>
        <p:nvSpPr>
          <p:cNvPr id="5" name="Text 3"/>
          <p:cNvSpPr/>
          <p:nvPr/>
        </p:nvSpPr>
        <p:spPr>
          <a:xfrm>
            <a:off x="837724" y="459021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Datos estadísticos</a:t>
            </a:r>
            <a:endParaRPr lang="en-US" sz="1850" dirty="0"/>
          </a:p>
        </p:txBody>
      </p:sp>
      <p:sp>
        <p:nvSpPr>
          <p:cNvPr id="6" name="Text 4"/>
          <p:cNvSpPr/>
          <p:nvPr/>
        </p:nvSpPr>
        <p:spPr>
          <a:xfrm>
            <a:off x="837724" y="505694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Hechos específicos</a:t>
            </a:r>
            <a:endParaRPr lang="en-US" sz="1850" dirty="0"/>
          </a:p>
        </p:txBody>
      </p:sp>
      <p:sp>
        <p:nvSpPr>
          <p:cNvPr id="7" name="Text 5"/>
          <p:cNvSpPr/>
          <p:nvPr/>
        </p:nvSpPr>
        <p:spPr>
          <a:xfrm>
            <a:off x="837724" y="552366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Fechas y números</a:t>
            </a:r>
            <a:endParaRPr lang="en-US" sz="1850" dirty="0"/>
          </a:p>
        </p:txBody>
      </p:sp>
      <p:sp>
        <p:nvSpPr>
          <p:cNvPr id="8" name="Text 6"/>
          <p:cNvSpPr/>
          <p:nvPr/>
        </p:nvSpPr>
        <p:spPr>
          <a:xfrm>
            <a:off x="7614761" y="3517463"/>
            <a:ext cx="6185535" cy="390644"/>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Nunca usar IA para:</a:t>
            </a:r>
            <a:endParaRPr lang="en-US" sz="1850" dirty="0"/>
          </a:p>
        </p:txBody>
      </p:sp>
      <p:sp>
        <p:nvSpPr>
          <p:cNvPr id="9" name="Text 7"/>
          <p:cNvSpPr/>
          <p:nvPr/>
        </p:nvSpPr>
        <p:spPr>
          <a:xfrm>
            <a:off x="7614761" y="412349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Generar bibliografías sin verificar</a:t>
            </a:r>
            <a:endParaRPr lang="en-US" sz="1850" dirty="0"/>
          </a:p>
        </p:txBody>
      </p:sp>
      <p:sp>
        <p:nvSpPr>
          <p:cNvPr id="10" name="Text 8"/>
          <p:cNvSpPr/>
          <p:nvPr/>
        </p:nvSpPr>
        <p:spPr>
          <a:xfrm>
            <a:off x="7614761" y="459021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Crear datos estadísticos</a:t>
            </a:r>
            <a:endParaRPr lang="en-US" sz="1850" dirty="0"/>
          </a:p>
        </p:txBody>
      </p:sp>
      <p:sp>
        <p:nvSpPr>
          <p:cNvPr id="11" name="Text 9"/>
          <p:cNvSpPr/>
          <p:nvPr/>
        </p:nvSpPr>
        <p:spPr>
          <a:xfrm>
            <a:off x="7614761" y="505694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Hacer diagnósticos médicos</a:t>
            </a:r>
            <a:endParaRPr lang="en-US" sz="1850" dirty="0"/>
          </a:p>
        </p:txBody>
      </p:sp>
      <p:sp>
        <p:nvSpPr>
          <p:cNvPr id="12" name="Text 10"/>
          <p:cNvSpPr/>
          <p:nvPr/>
        </p:nvSpPr>
        <p:spPr>
          <a:xfrm>
            <a:off x="7614761" y="552366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Tomar decisiones éticas críticas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362908"/>
            <a:ext cx="735330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1. Introducción: El Problema</a:t>
            </a:r>
            <a:endParaRPr lang="en-US" sz="4400" dirty="0"/>
          </a:p>
        </p:txBody>
      </p:sp>
      <p:sp>
        <p:nvSpPr>
          <p:cNvPr id="3" name="Text 1"/>
          <p:cNvSpPr/>
          <p:nvPr/>
        </p:nvSpPr>
        <p:spPr>
          <a:xfrm>
            <a:off x="837724" y="2425898"/>
            <a:ext cx="8399502" cy="422315"/>
          </a:xfrm>
          <a:prstGeom prst="rect">
            <a:avLst/>
          </a:prstGeom>
          <a:noFill/>
          <a:ln/>
        </p:spPr>
        <p:txBody>
          <a:bodyPr wrap="none" lIns="0" tIns="0" rIns="0" bIns="0" rtlCol="0" anchor="t"/>
          <a:lstStyle/>
          <a:p>
            <a:pPr algn="l" indent="0" marL="0">
              <a:lnSpc>
                <a:spcPts val="3300"/>
              </a:lnSpc>
              <a:buNone/>
            </a:pPr>
            <a:r>
              <a:rPr lang="en-US" sz="2650" dirty="0">
                <a:solidFill>
                  <a:srgbClr val="D73AD7"/>
                </a:solidFill>
                <a:latin typeface="Source Serif Pro Semi Bold" pitchFamily="34" charset="0"/>
                <a:ea typeface="Source Serif Pro Semi Bold" pitchFamily="34" charset="-122"/>
                <a:cs typeface="Source Serif Pro Semi Bold" pitchFamily="34" charset="-120"/>
              </a:rPr>
              <a:t>Prompts Tipo "Búsqueda de Google" que NO Funcionan</a:t>
            </a:r>
            <a:endParaRPr lang="en-US" sz="2650" dirty="0"/>
          </a:p>
        </p:txBody>
      </p:sp>
      <p:sp>
        <p:nvSpPr>
          <p:cNvPr id="4" name="Text 2"/>
          <p:cNvSpPr/>
          <p:nvPr/>
        </p:nvSpPr>
        <p:spPr>
          <a:xfrm>
            <a:off x="837724" y="3207187"/>
            <a:ext cx="12954952" cy="390644"/>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Prompt malo (tipo Google):</a:t>
            </a:r>
            <a:endParaRPr lang="en-US" sz="1850" dirty="0"/>
          </a:p>
        </p:txBody>
      </p:sp>
      <p:sp>
        <p:nvSpPr>
          <p:cNvPr id="5" name="Text 3"/>
          <p:cNvSpPr/>
          <p:nvPr/>
        </p:nvSpPr>
        <p:spPr>
          <a:xfrm>
            <a:off x="837724" y="3867031"/>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machine learning</a:t>
            </a:r>
            <a:endParaRPr lang="en-US" sz="1850" dirty="0"/>
          </a:p>
        </p:txBody>
      </p:sp>
      <p:sp>
        <p:nvSpPr>
          <p:cNvPr id="6" name="Text 4"/>
          <p:cNvSpPr/>
          <p:nvPr/>
        </p:nvSpPr>
        <p:spPr>
          <a:xfrm>
            <a:off x="837724" y="4519255"/>
            <a:ext cx="12954952" cy="383024"/>
          </a:xfrm>
          <a:prstGeom prst="rect">
            <a:avLst/>
          </a:prstGeom>
          <a:noFill/>
          <a:ln/>
        </p:spPr>
        <p:txBody>
          <a:bodyPr wrap="none" lIns="0" tIns="0" rIns="0" bIns="0" rtlCol="0" anchor="t"/>
          <a:lstStyle/>
          <a:p>
            <a:pPr algn="l" indent="0" marL="0">
              <a:lnSpc>
                <a:spcPts val="3000"/>
              </a:lnSpc>
              <a:buNone/>
            </a:pPr>
            <a:r>
              <a:rPr lang="en-US" sz="1850" i="1" dirty="0">
                <a:solidFill>
                  <a:srgbClr val="272525"/>
                </a:solidFill>
                <a:latin typeface="Source Sans Pro" pitchFamily="34" charset="0"/>
                <a:ea typeface="Source Sans Pro" pitchFamily="34" charset="-122"/>
                <a:cs typeface="Source Sans Pro" pitchFamily="34" charset="-120"/>
              </a:rPr>
              <a:t>Resultado: Información genérica, poco útil</a:t>
            </a:r>
            <a:endParaRPr lang="en-US" sz="1850" dirty="0"/>
          </a:p>
        </p:txBody>
      </p:sp>
      <p:sp>
        <p:nvSpPr>
          <p:cNvPr id="7" name="Text 5"/>
          <p:cNvSpPr/>
          <p:nvPr/>
        </p:nvSpPr>
        <p:spPr>
          <a:xfrm>
            <a:off x="837724" y="5171480"/>
            <a:ext cx="12954952" cy="390644"/>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Prompt malo (demasiado vago):</a:t>
            </a:r>
            <a:endParaRPr lang="en-US" sz="1850" dirty="0"/>
          </a:p>
        </p:txBody>
      </p:sp>
      <p:sp>
        <p:nvSpPr>
          <p:cNvPr id="8" name="Text 6"/>
          <p:cNvSpPr/>
          <p:nvPr/>
        </p:nvSpPr>
        <p:spPr>
          <a:xfrm>
            <a:off x="837724" y="5831324"/>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ayúdame con mi tesis</a:t>
            </a:r>
            <a:endParaRPr lang="en-US" sz="1850" dirty="0"/>
          </a:p>
        </p:txBody>
      </p:sp>
      <p:sp>
        <p:nvSpPr>
          <p:cNvPr id="9" name="Text 7"/>
          <p:cNvSpPr/>
          <p:nvPr/>
        </p:nvSpPr>
        <p:spPr>
          <a:xfrm>
            <a:off x="837724" y="6483548"/>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Resultado: Respuesta genérica sin valor real</a:t>
            </a:r>
            <a:endParaRPr lang="en-US" sz="18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37724" y="1848445"/>
            <a:ext cx="8370332"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Regla de Oro para Investigadores</a:t>
            </a:r>
            <a:endParaRPr lang="en-US" sz="4400" dirty="0"/>
          </a:p>
        </p:txBody>
      </p:sp>
      <p:sp>
        <p:nvSpPr>
          <p:cNvPr id="3" name="Text 1"/>
          <p:cNvSpPr/>
          <p:nvPr/>
        </p:nvSpPr>
        <p:spPr>
          <a:xfrm>
            <a:off x="837724" y="2911435"/>
            <a:ext cx="6805732" cy="422315"/>
          </a:xfrm>
          <a:prstGeom prst="rect">
            <a:avLst/>
          </a:prstGeom>
          <a:noFill/>
          <a:ln/>
        </p:spPr>
        <p:txBody>
          <a:bodyPr wrap="none" lIns="0" tIns="0" rIns="0" bIns="0" rtlCol="0" anchor="t"/>
          <a:lstStyle/>
          <a:p>
            <a:pPr algn="l" indent="0" marL="0">
              <a:lnSpc>
                <a:spcPts val="3300"/>
              </a:lnSpc>
              <a:buNone/>
            </a:pPr>
            <a:r>
              <a:rPr lang="en-US" sz="2650" b="1" dirty="0">
                <a:solidFill>
                  <a:srgbClr val="D73AD7"/>
                </a:solidFill>
                <a:latin typeface="Source Serif Pro Semi Bold" pitchFamily="34" charset="0"/>
                <a:ea typeface="Source Serif Pro Semi Bold" pitchFamily="34" charset="-122"/>
                <a:cs typeface="Source Serif Pro Semi Bold" pitchFamily="34" charset="-120"/>
              </a:rPr>
              <a:t>La IA es un ASISTENTE, no una AUTORIDAD</a:t>
            </a:r>
            <a:endParaRPr lang="en-US" sz="2650" dirty="0"/>
          </a:p>
        </p:txBody>
      </p:sp>
      <p:sp>
        <p:nvSpPr>
          <p:cNvPr id="4" name="Text 2"/>
          <p:cNvSpPr/>
          <p:nvPr/>
        </p:nvSpPr>
        <p:spPr>
          <a:xfrm>
            <a:off x="837724" y="3908108"/>
            <a:ext cx="6185535" cy="390644"/>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SÍ usar para:</a:t>
            </a:r>
            <a:endParaRPr lang="en-US" sz="1850" dirty="0"/>
          </a:p>
        </p:txBody>
      </p:sp>
      <p:sp>
        <p:nvSpPr>
          <p:cNvPr id="5" name="Text 3"/>
          <p:cNvSpPr/>
          <p:nvPr/>
        </p:nvSpPr>
        <p:spPr>
          <a:xfrm>
            <a:off x="837724" y="451413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Estructurar ideas</a:t>
            </a:r>
            <a:endParaRPr lang="en-US" sz="1850" dirty="0"/>
          </a:p>
        </p:txBody>
      </p:sp>
      <p:sp>
        <p:nvSpPr>
          <p:cNvPr id="6" name="Text 4"/>
          <p:cNvSpPr/>
          <p:nvPr/>
        </p:nvSpPr>
        <p:spPr>
          <a:xfrm>
            <a:off x="837724" y="498086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Mejorar redacción</a:t>
            </a:r>
            <a:endParaRPr lang="en-US" sz="1850" dirty="0"/>
          </a:p>
        </p:txBody>
      </p:sp>
      <p:sp>
        <p:nvSpPr>
          <p:cNvPr id="7" name="Text 5"/>
          <p:cNvSpPr/>
          <p:nvPr/>
        </p:nvSpPr>
        <p:spPr>
          <a:xfrm>
            <a:off x="837724" y="544758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Analizar patrones en datos reales</a:t>
            </a:r>
            <a:endParaRPr lang="en-US" sz="1850" dirty="0"/>
          </a:p>
        </p:txBody>
      </p:sp>
      <p:sp>
        <p:nvSpPr>
          <p:cNvPr id="8" name="Text 6"/>
          <p:cNvSpPr/>
          <p:nvPr/>
        </p:nvSpPr>
        <p:spPr>
          <a:xfrm>
            <a:off x="837724" y="591431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Generar hipótesis para verificar</a:t>
            </a:r>
            <a:endParaRPr lang="en-US" sz="1850" dirty="0"/>
          </a:p>
        </p:txBody>
      </p:sp>
      <p:sp>
        <p:nvSpPr>
          <p:cNvPr id="9" name="Text 7"/>
          <p:cNvSpPr/>
          <p:nvPr/>
        </p:nvSpPr>
        <p:spPr>
          <a:xfrm>
            <a:off x="7614761" y="3908108"/>
            <a:ext cx="6185535" cy="390644"/>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NO usar como:</a:t>
            </a:r>
            <a:endParaRPr lang="en-US" sz="1850" dirty="0"/>
          </a:p>
        </p:txBody>
      </p:sp>
      <p:sp>
        <p:nvSpPr>
          <p:cNvPr id="10" name="Text 8"/>
          <p:cNvSpPr/>
          <p:nvPr/>
        </p:nvSpPr>
        <p:spPr>
          <a:xfrm>
            <a:off x="7614761" y="451413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Fuente primaria de información</a:t>
            </a:r>
            <a:endParaRPr lang="en-US" sz="1850" dirty="0"/>
          </a:p>
        </p:txBody>
      </p:sp>
      <p:sp>
        <p:nvSpPr>
          <p:cNvPr id="11" name="Text 9"/>
          <p:cNvSpPr/>
          <p:nvPr/>
        </p:nvSpPr>
        <p:spPr>
          <a:xfrm>
            <a:off x="7614761" y="498086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Reemplazo del pensamiento crítico</a:t>
            </a:r>
            <a:endParaRPr lang="en-US" sz="1850" dirty="0"/>
          </a:p>
        </p:txBody>
      </p:sp>
      <p:sp>
        <p:nvSpPr>
          <p:cNvPr id="12" name="Text 10"/>
          <p:cNvSpPr/>
          <p:nvPr/>
        </p:nvSpPr>
        <p:spPr>
          <a:xfrm>
            <a:off x="7614761" y="544758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Generador de "hechos" sin verificar</a:t>
            </a:r>
            <a:endParaRPr lang="en-US" sz="18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449586"/>
            <a:ext cx="5882283"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Consideraciones Éticas</a:t>
            </a:r>
            <a:endParaRPr lang="en-US" sz="4400" dirty="0"/>
          </a:p>
        </p:txBody>
      </p:sp>
      <p:sp>
        <p:nvSpPr>
          <p:cNvPr id="4" name="Shape 1"/>
          <p:cNvSpPr/>
          <p:nvPr/>
        </p:nvSpPr>
        <p:spPr>
          <a:xfrm>
            <a:off x="837724" y="2512576"/>
            <a:ext cx="538520" cy="538520"/>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1615559" y="259484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Transparencia</a:t>
            </a:r>
            <a:endParaRPr lang="en-US" sz="2200" dirty="0"/>
          </a:p>
        </p:txBody>
      </p:sp>
      <p:sp>
        <p:nvSpPr>
          <p:cNvPr id="6" name="Text 3"/>
          <p:cNvSpPr/>
          <p:nvPr/>
        </p:nvSpPr>
        <p:spPr>
          <a:xfrm>
            <a:off x="1615559" y="3090386"/>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Siempre declarar el uso de IA en investigación</a:t>
            </a:r>
            <a:endParaRPr lang="en-US" sz="1850" dirty="0"/>
          </a:p>
        </p:txBody>
      </p:sp>
      <p:sp>
        <p:nvSpPr>
          <p:cNvPr id="7" name="Text 4"/>
          <p:cNvSpPr/>
          <p:nvPr/>
        </p:nvSpPr>
        <p:spPr>
          <a:xfrm>
            <a:off x="1615559" y="3557111"/>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Documentar prompts utilizados</a:t>
            </a:r>
            <a:endParaRPr lang="en-US" sz="1850" dirty="0"/>
          </a:p>
        </p:txBody>
      </p:sp>
      <p:sp>
        <p:nvSpPr>
          <p:cNvPr id="8" name="Text 5"/>
          <p:cNvSpPr/>
          <p:nvPr/>
        </p:nvSpPr>
        <p:spPr>
          <a:xfrm>
            <a:off x="1615559" y="4023836"/>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Verificar información crítica</a:t>
            </a:r>
            <a:endParaRPr lang="en-US" sz="1850" dirty="0"/>
          </a:p>
        </p:txBody>
      </p:sp>
      <p:sp>
        <p:nvSpPr>
          <p:cNvPr id="9" name="Shape 6"/>
          <p:cNvSpPr/>
          <p:nvPr/>
        </p:nvSpPr>
        <p:spPr>
          <a:xfrm>
            <a:off x="837724" y="4885611"/>
            <a:ext cx="538520" cy="538520"/>
          </a:xfrm>
          <a:prstGeom prst="roundRect">
            <a:avLst>
              <a:gd name="adj" fmla="val 18670"/>
            </a:avLst>
          </a:prstGeom>
          <a:solidFill>
            <a:srgbClr val="F4D4F7"/>
          </a:solidFill>
          <a:ln w="7620">
            <a:solidFill>
              <a:srgbClr val="DABADD"/>
            </a:solidFill>
            <a:prstDash val="solid"/>
          </a:ln>
        </p:spPr>
      </p:sp>
      <p:sp>
        <p:nvSpPr>
          <p:cNvPr id="10" name="Text 7"/>
          <p:cNvSpPr/>
          <p:nvPr/>
        </p:nvSpPr>
        <p:spPr>
          <a:xfrm>
            <a:off x="1615559" y="496788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Limitaciones</a:t>
            </a:r>
            <a:endParaRPr lang="en-US" sz="2200" dirty="0"/>
          </a:p>
        </p:txBody>
      </p:sp>
      <p:sp>
        <p:nvSpPr>
          <p:cNvPr id="11" name="Text 8"/>
          <p:cNvSpPr/>
          <p:nvPr/>
        </p:nvSpPr>
        <p:spPr>
          <a:xfrm>
            <a:off x="1615559" y="5463421"/>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La IA no reemplaza el pensamiento crítico</a:t>
            </a:r>
            <a:endParaRPr lang="en-US" sz="1850" dirty="0"/>
          </a:p>
        </p:txBody>
      </p:sp>
      <p:sp>
        <p:nvSpPr>
          <p:cNvPr id="12" name="Text 9"/>
          <p:cNvSpPr/>
          <p:nvPr/>
        </p:nvSpPr>
        <p:spPr>
          <a:xfrm>
            <a:off x="1615559" y="5930146"/>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Puede generar información incorrecta</a:t>
            </a:r>
            <a:endParaRPr lang="en-US" sz="1850" dirty="0"/>
          </a:p>
        </p:txBody>
      </p:sp>
      <p:sp>
        <p:nvSpPr>
          <p:cNvPr id="13" name="Text 10"/>
          <p:cNvSpPr/>
          <p:nvPr/>
        </p:nvSpPr>
        <p:spPr>
          <a:xfrm>
            <a:off x="1615559" y="6396871"/>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Sesgos en los datos de entrenamiento</a:t>
            </a:r>
            <a:endParaRPr lang="en-US" sz="18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019074"/>
            <a:ext cx="8326993"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6. Comparativa de Modelos de IA</a:t>
            </a:r>
            <a:endParaRPr lang="en-US" sz="4400" dirty="0"/>
          </a:p>
        </p:txBody>
      </p:sp>
      <p:sp>
        <p:nvSpPr>
          <p:cNvPr id="4" name="Text 1"/>
          <p:cNvSpPr/>
          <p:nvPr/>
        </p:nvSpPr>
        <p:spPr>
          <a:xfrm>
            <a:off x="837724" y="5082064"/>
            <a:ext cx="4088606" cy="422315"/>
          </a:xfrm>
          <a:prstGeom prst="rect">
            <a:avLst/>
          </a:prstGeom>
          <a:noFill/>
          <a:ln/>
        </p:spPr>
        <p:txBody>
          <a:bodyPr wrap="none" lIns="0" tIns="0" rIns="0" bIns="0" rtlCol="0" anchor="t"/>
          <a:lstStyle/>
          <a:p>
            <a:pPr algn="l" indent="0" marL="0">
              <a:lnSpc>
                <a:spcPts val="3300"/>
              </a:lnSpc>
              <a:buNone/>
            </a:pPr>
            <a:r>
              <a:rPr lang="en-US" sz="2650" dirty="0">
                <a:solidFill>
                  <a:srgbClr val="D73AD7"/>
                </a:solidFill>
                <a:latin typeface="Source Serif Pro Semi Bold" pitchFamily="34" charset="0"/>
                <a:ea typeface="Source Serif Pro Semi Bold" pitchFamily="34" charset="-122"/>
                <a:cs typeface="Source Serif Pro Semi Bold" pitchFamily="34" charset="-120"/>
              </a:rPr>
              <a:t>Leyenda de Características</a:t>
            </a:r>
            <a:endParaRPr lang="en-US" sz="2650" dirty="0"/>
          </a:p>
        </p:txBody>
      </p:sp>
      <p:sp>
        <p:nvSpPr>
          <p:cNvPr id="5" name="Text 2"/>
          <p:cNvSpPr/>
          <p:nvPr/>
        </p:nvSpPr>
        <p:spPr>
          <a:xfrm>
            <a:off x="837724" y="5863352"/>
            <a:ext cx="12954952"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Búsqueda Web</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Acceso a información en tiempo real</a:t>
            </a:r>
            <a:endParaRPr lang="en-US" sz="1850" dirty="0"/>
          </a:p>
        </p:txBody>
      </p:sp>
      <p:sp>
        <p:nvSpPr>
          <p:cNvPr id="6" name="Text 3"/>
          <p:cNvSpPr/>
          <p:nvPr/>
        </p:nvSpPr>
        <p:spPr>
          <a:xfrm>
            <a:off x="837724" y="6337697"/>
            <a:ext cx="12954952"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Análisis Archivos</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Capacidad de procesar documentos subidos</a:t>
            </a:r>
            <a:endParaRPr lang="en-US" sz="1850" dirty="0"/>
          </a:p>
        </p:txBody>
      </p:sp>
      <p:sp>
        <p:nvSpPr>
          <p:cNvPr id="7" name="Text 4"/>
          <p:cNvSpPr/>
          <p:nvPr/>
        </p:nvSpPr>
        <p:spPr>
          <a:xfrm>
            <a:off x="837724" y="6812042"/>
            <a:ext cx="12954952"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Pensamiento Profundo</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Modelos especializados en razonamiento paso a paso</a:t>
            </a:r>
            <a:endParaRPr lang="en-US" sz="18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827008" y="824270"/>
            <a:ext cx="6903601" cy="660321"/>
          </a:xfrm>
          <a:prstGeom prst="rect">
            <a:avLst/>
          </a:prstGeom>
          <a:noFill/>
          <a:ln/>
        </p:spPr>
        <p:txBody>
          <a:bodyPr wrap="none" lIns="0" tIns="0" rIns="0" bIns="0" rtlCol="0" anchor="t"/>
          <a:lstStyle/>
          <a:p>
            <a:pPr algn="l" indent="0" marL="0">
              <a:lnSpc>
                <a:spcPts val="5150"/>
              </a:lnSpc>
              <a:buNone/>
            </a:pPr>
            <a:r>
              <a:rPr lang="en-US" sz="4150" dirty="0">
                <a:solidFill>
                  <a:srgbClr val="D73AD7"/>
                </a:solidFill>
                <a:latin typeface="Source Serif Pro Semi Bold" pitchFamily="34" charset="0"/>
                <a:ea typeface="Source Serif Pro Semi Bold" pitchFamily="34" charset="-122"/>
                <a:cs typeface="Source Serif Pro Semi Bold" pitchFamily="34" charset="-120"/>
              </a:rPr>
              <a:t>Tabla Comparativa Completa</a:t>
            </a:r>
            <a:endParaRPr lang="en-US" sz="4150" dirty="0"/>
          </a:p>
        </p:txBody>
      </p:sp>
      <p:sp>
        <p:nvSpPr>
          <p:cNvPr id="3" name="Shape 1"/>
          <p:cNvSpPr/>
          <p:nvPr/>
        </p:nvSpPr>
        <p:spPr>
          <a:xfrm>
            <a:off x="827008" y="1933575"/>
            <a:ext cx="12976384" cy="5471636"/>
          </a:xfrm>
          <a:prstGeom prst="roundRect">
            <a:avLst>
              <a:gd name="adj" fmla="val 1723"/>
            </a:avLst>
          </a:prstGeom>
          <a:noFill/>
          <a:ln w="7620">
            <a:solidFill>
              <a:srgbClr val="000000">
                <a:alpha val="8000"/>
              </a:srgbClr>
            </a:solidFill>
            <a:prstDash val="solid"/>
          </a:ln>
        </p:spPr>
      </p:sp>
      <p:sp>
        <p:nvSpPr>
          <p:cNvPr id="4" name="Shape 2"/>
          <p:cNvSpPr/>
          <p:nvPr/>
        </p:nvSpPr>
        <p:spPr>
          <a:xfrm>
            <a:off x="834628" y="1941195"/>
            <a:ext cx="12964954" cy="1002983"/>
          </a:xfrm>
          <a:prstGeom prst="rect">
            <a:avLst/>
          </a:prstGeom>
          <a:solidFill>
            <a:srgbClr val="FFFFFF">
              <a:alpha val="4000"/>
            </a:srgbClr>
          </a:solidFill>
          <a:ln/>
        </p:spPr>
      </p:sp>
      <p:sp>
        <p:nvSpPr>
          <p:cNvPr id="5" name="Text 3"/>
          <p:cNvSpPr/>
          <p:nvPr/>
        </p:nvSpPr>
        <p:spPr>
          <a:xfrm>
            <a:off x="1059061" y="2083475"/>
            <a:ext cx="1399461" cy="359212"/>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Modelo</a:t>
            </a:r>
            <a:endParaRPr lang="en-US" sz="1750" dirty="0"/>
          </a:p>
        </p:txBody>
      </p:sp>
      <p:sp>
        <p:nvSpPr>
          <p:cNvPr id="6" name="Text 4"/>
          <p:cNvSpPr/>
          <p:nvPr/>
        </p:nvSpPr>
        <p:spPr>
          <a:xfrm>
            <a:off x="2915007" y="2083475"/>
            <a:ext cx="1395651" cy="359212"/>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Fortalezas</a:t>
            </a:r>
            <a:endParaRPr lang="en-US" sz="1750" dirty="0"/>
          </a:p>
        </p:txBody>
      </p:sp>
      <p:sp>
        <p:nvSpPr>
          <p:cNvPr id="7" name="Text 5"/>
          <p:cNvSpPr/>
          <p:nvPr/>
        </p:nvSpPr>
        <p:spPr>
          <a:xfrm>
            <a:off x="4767143" y="2083475"/>
            <a:ext cx="1395651" cy="359212"/>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Mejor para</a:t>
            </a:r>
            <a:endParaRPr lang="en-US" sz="1750" dirty="0"/>
          </a:p>
        </p:txBody>
      </p:sp>
      <p:sp>
        <p:nvSpPr>
          <p:cNvPr id="8" name="Text 6"/>
          <p:cNvSpPr/>
          <p:nvPr/>
        </p:nvSpPr>
        <p:spPr>
          <a:xfrm>
            <a:off x="6619280" y="2083475"/>
            <a:ext cx="1395651" cy="718423"/>
          </a:xfrm>
          <a:prstGeom prst="rect">
            <a:avLst/>
          </a:prstGeom>
          <a:noFill/>
          <a:ln/>
        </p:spPr>
        <p:txBody>
          <a:bodyPr wrap="squar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Búsqueda Web</a:t>
            </a:r>
            <a:endParaRPr lang="en-US" sz="1750" dirty="0"/>
          </a:p>
        </p:txBody>
      </p:sp>
      <p:sp>
        <p:nvSpPr>
          <p:cNvPr id="9" name="Text 7"/>
          <p:cNvSpPr/>
          <p:nvPr/>
        </p:nvSpPr>
        <p:spPr>
          <a:xfrm>
            <a:off x="8471416" y="2083475"/>
            <a:ext cx="1395651" cy="718423"/>
          </a:xfrm>
          <a:prstGeom prst="rect">
            <a:avLst/>
          </a:prstGeom>
          <a:noFill/>
          <a:ln/>
        </p:spPr>
        <p:txBody>
          <a:bodyPr wrap="squar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Análisis Archivos</a:t>
            </a:r>
            <a:endParaRPr lang="en-US" sz="1750" dirty="0"/>
          </a:p>
        </p:txBody>
      </p:sp>
      <p:sp>
        <p:nvSpPr>
          <p:cNvPr id="10" name="Text 8"/>
          <p:cNvSpPr/>
          <p:nvPr/>
        </p:nvSpPr>
        <p:spPr>
          <a:xfrm>
            <a:off x="10323552" y="2083475"/>
            <a:ext cx="1395651" cy="718423"/>
          </a:xfrm>
          <a:prstGeom prst="rect">
            <a:avLst/>
          </a:prstGeom>
          <a:noFill/>
          <a:ln/>
        </p:spPr>
        <p:txBody>
          <a:bodyPr wrap="squar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Pensamiento Profundo</a:t>
            </a:r>
            <a:endParaRPr lang="en-US" sz="1750" dirty="0"/>
          </a:p>
        </p:txBody>
      </p:sp>
      <p:sp>
        <p:nvSpPr>
          <p:cNvPr id="11" name="Text 9"/>
          <p:cNvSpPr/>
          <p:nvPr/>
        </p:nvSpPr>
        <p:spPr>
          <a:xfrm>
            <a:off x="12175688" y="2083475"/>
            <a:ext cx="1399461" cy="718423"/>
          </a:xfrm>
          <a:prstGeom prst="rect">
            <a:avLst/>
          </a:prstGeom>
          <a:noFill/>
          <a:ln/>
        </p:spPr>
        <p:txBody>
          <a:bodyPr wrap="squar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Acceso y Precios</a:t>
            </a:r>
            <a:endParaRPr lang="en-US" sz="1750" dirty="0"/>
          </a:p>
        </p:txBody>
      </p:sp>
      <p:sp>
        <p:nvSpPr>
          <p:cNvPr id="12" name="Shape 10"/>
          <p:cNvSpPr/>
          <p:nvPr/>
        </p:nvSpPr>
        <p:spPr>
          <a:xfrm>
            <a:off x="834628" y="2944178"/>
            <a:ext cx="12964954" cy="1369814"/>
          </a:xfrm>
          <a:prstGeom prst="rect">
            <a:avLst/>
          </a:prstGeom>
          <a:solidFill>
            <a:srgbClr val="000000">
              <a:alpha val="4000"/>
            </a:srgbClr>
          </a:solidFill>
          <a:ln/>
        </p:spPr>
      </p:sp>
      <p:sp>
        <p:nvSpPr>
          <p:cNvPr id="13" name="Text 11"/>
          <p:cNvSpPr/>
          <p:nvPr/>
        </p:nvSpPr>
        <p:spPr>
          <a:xfrm>
            <a:off x="1059061" y="3086457"/>
            <a:ext cx="1399461" cy="359212"/>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ChatGPT</a:t>
            </a:r>
            <a:endParaRPr lang="en-US" sz="1750" dirty="0"/>
          </a:p>
        </p:txBody>
      </p:sp>
      <p:sp>
        <p:nvSpPr>
          <p:cNvPr id="14" name="Text 12"/>
          <p:cNvSpPr/>
          <p:nvPr/>
        </p:nvSpPr>
        <p:spPr>
          <a:xfrm>
            <a:off x="2915007" y="3086457"/>
            <a:ext cx="1395651" cy="107763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Versátil, plugins, deep research</a:t>
            </a:r>
            <a:endParaRPr lang="en-US" sz="1750" dirty="0"/>
          </a:p>
        </p:txBody>
      </p:sp>
      <p:sp>
        <p:nvSpPr>
          <p:cNvPr id="15" name="Text 13"/>
          <p:cNvSpPr/>
          <p:nvPr/>
        </p:nvSpPr>
        <p:spPr>
          <a:xfrm>
            <a:off x="4767143" y="3086457"/>
            <a:ext cx="1395651" cy="107763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Tareas generales, escritura</a:t>
            </a:r>
            <a:endParaRPr lang="en-US" sz="1750" dirty="0"/>
          </a:p>
        </p:txBody>
      </p:sp>
      <p:sp>
        <p:nvSpPr>
          <p:cNvPr id="16" name="Text 14"/>
          <p:cNvSpPr/>
          <p:nvPr/>
        </p:nvSpPr>
        <p:spPr>
          <a:xfrm>
            <a:off x="6619280" y="3086457"/>
            <a:ext cx="1395651" cy="72604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 SearchGPT, Deep Research</a:t>
            </a:r>
            <a:endParaRPr lang="en-US" sz="1750" dirty="0"/>
          </a:p>
        </p:txBody>
      </p:sp>
      <p:sp>
        <p:nvSpPr>
          <p:cNvPr id="17" name="Text 15"/>
          <p:cNvSpPr/>
          <p:nvPr/>
        </p:nvSpPr>
        <p:spPr>
          <a:xfrm>
            <a:off x="8471416" y="3086457"/>
            <a:ext cx="1395651" cy="72604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 Múltiples formatos</a:t>
            </a:r>
            <a:endParaRPr lang="en-US" sz="1750" dirty="0"/>
          </a:p>
        </p:txBody>
      </p:sp>
      <p:sp>
        <p:nvSpPr>
          <p:cNvPr id="18" name="Text 16"/>
          <p:cNvSpPr/>
          <p:nvPr/>
        </p:nvSpPr>
        <p:spPr>
          <a:xfrm>
            <a:off x="10323552" y="3086457"/>
            <a:ext cx="1395651" cy="1085255"/>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 o1, o3-mini (razonamiento)</a:t>
            </a:r>
            <a:endParaRPr lang="en-US" sz="1750" dirty="0"/>
          </a:p>
        </p:txBody>
      </p:sp>
      <p:sp>
        <p:nvSpPr>
          <p:cNvPr id="19" name="Text 17"/>
          <p:cNvSpPr/>
          <p:nvPr/>
        </p:nvSpPr>
        <p:spPr>
          <a:xfrm>
            <a:off x="12175688" y="3086457"/>
            <a:ext cx="1399461" cy="107763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Gratis (GPT-4o mini) / $20/mes (Plus)</a:t>
            </a:r>
            <a:endParaRPr lang="en-US" sz="1750" dirty="0"/>
          </a:p>
        </p:txBody>
      </p:sp>
      <p:sp>
        <p:nvSpPr>
          <p:cNvPr id="20" name="Shape 18"/>
          <p:cNvSpPr/>
          <p:nvPr/>
        </p:nvSpPr>
        <p:spPr>
          <a:xfrm>
            <a:off x="834628" y="4313992"/>
            <a:ext cx="12964954" cy="1362194"/>
          </a:xfrm>
          <a:prstGeom prst="rect">
            <a:avLst/>
          </a:prstGeom>
          <a:solidFill>
            <a:srgbClr val="FFFFFF">
              <a:alpha val="4000"/>
            </a:srgbClr>
          </a:solidFill>
          <a:ln/>
        </p:spPr>
      </p:sp>
      <p:sp>
        <p:nvSpPr>
          <p:cNvPr id="21" name="Text 19"/>
          <p:cNvSpPr/>
          <p:nvPr/>
        </p:nvSpPr>
        <p:spPr>
          <a:xfrm>
            <a:off x="1059061" y="4456271"/>
            <a:ext cx="1399461" cy="359212"/>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Claude</a:t>
            </a:r>
            <a:endParaRPr lang="en-US" sz="1750" dirty="0"/>
          </a:p>
        </p:txBody>
      </p:sp>
      <p:sp>
        <p:nvSpPr>
          <p:cNvPr id="22" name="Text 20"/>
          <p:cNvSpPr/>
          <p:nvPr/>
        </p:nvSpPr>
        <p:spPr>
          <a:xfrm>
            <a:off x="2915007" y="4456271"/>
            <a:ext cx="1395651" cy="107763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Textos largos, ética sólida, artifacts</a:t>
            </a:r>
            <a:endParaRPr lang="en-US" sz="1750" dirty="0"/>
          </a:p>
        </p:txBody>
      </p:sp>
      <p:sp>
        <p:nvSpPr>
          <p:cNvPr id="23" name="Text 21"/>
          <p:cNvSpPr/>
          <p:nvPr/>
        </p:nvSpPr>
        <p:spPr>
          <a:xfrm>
            <a:off x="4767143" y="4456271"/>
            <a:ext cx="1395651" cy="107763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Análisis documentos extensos</a:t>
            </a:r>
            <a:endParaRPr lang="en-US" sz="1750" dirty="0"/>
          </a:p>
        </p:txBody>
      </p:sp>
      <p:sp>
        <p:nvSpPr>
          <p:cNvPr id="24" name="Text 22"/>
          <p:cNvSpPr/>
          <p:nvPr/>
        </p:nvSpPr>
        <p:spPr>
          <a:xfrm>
            <a:off x="6619280" y="4456271"/>
            <a:ext cx="1395651" cy="72604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 Web search (2025)</a:t>
            </a:r>
            <a:endParaRPr lang="en-US" sz="1750" dirty="0"/>
          </a:p>
        </p:txBody>
      </p:sp>
      <p:sp>
        <p:nvSpPr>
          <p:cNvPr id="25" name="Text 23"/>
          <p:cNvSpPr/>
          <p:nvPr/>
        </p:nvSpPr>
        <p:spPr>
          <a:xfrm>
            <a:off x="8471416" y="4456271"/>
            <a:ext cx="1395651" cy="72604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 Hasta 200MB</a:t>
            </a:r>
            <a:endParaRPr lang="en-US" sz="1750" dirty="0"/>
          </a:p>
        </p:txBody>
      </p:sp>
      <p:sp>
        <p:nvSpPr>
          <p:cNvPr id="26" name="Text 24"/>
          <p:cNvSpPr/>
          <p:nvPr/>
        </p:nvSpPr>
        <p:spPr>
          <a:xfrm>
            <a:off x="10323552" y="4456271"/>
            <a:ext cx="1395651" cy="72604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 No especializado</a:t>
            </a:r>
            <a:endParaRPr lang="en-US" sz="1750" dirty="0"/>
          </a:p>
        </p:txBody>
      </p:sp>
      <p:sp>
        <p:nvSpPr>
          <p:cNvPr id="27" name="Text 25"/>
          <p:cNvSpPr/>
          <p:nvPr/>
        </p:nvSpPr>
        <p:spPr>
          <a:xfrm>
            <a:off x="12175688" y="4456271"/>
            <a:ext cx="1399461" cy="107763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Gratis (límites diarios) / $20/mes (Pro)</a:t>
            </a:r>
            <a:endParaRPr lang="en-US" sz="1750" dirty="0"/>
          </a:p>
        </p:txBody>
      </p:sp>
      <p:sp>
        <p:nvSpPr>
          <p:cNvPr id="28" name="Shape 26"/>
          <p:cNvSpPr/>
          <p:nvPr/>
        </p:nvSpPr>
        <p:spPr>
          <a:xfrm>
            <a:off x="834628" y="5676186"/>
            <a:ext cx="12964954" cy="1721406"/>
          </a:xfrm>
          <a:prstGeom prst="rect">
            <a:avLst/>
          </a:prstGeom>
          <a:solidFill>
            <a:srgbClr val="000000">
              <a:alpha val="4000"/>
            </a:srgbClr>
          </a:solidFill>
          <a:ln/>
        </p:spPr>
      </p:sp>
      <p:sp>
        <p:nvSpPr>
          <p:cNvPr id="29" name="Text 27"/>
          <p:cNvSpPr/>
          <p:nvPr/>
        </p:nvSpPr>
        <p:spPr>
          <a:xfrm>
            <a:off x="1059061" y="5818465"/>
            <a:ext cx="1399461" cy="359212"/>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Source Sans Pro" pitchFamily="34" charset="0"/>
                <a:ea typeface="Source Sans Pro" pitchFamily="34" charset="-122"/>
                <a:cs typeface="Source Sans Pro" pitchFamily="34" charset="-120"/>
              </a:rPr>
              <a:t>Grok</a:t>
            </a:r>
            <a:endParaRPr lang="en-US" sz="1750" dirty="0"/>
          </a:p>
        </p:txBody>
      </p:sp>
      <p:sp>
        <p:nvSpPr>
          <p:cNvPr id="30" name="Text 28"/>
          <p:cNvSpPr/>
          <p:nvPr/>
        </p:nvSpPr>
        <p:spPr>
          <a:xfrm>
            <a:off x="2915007" y="5818465"/>
            <a:ext cx="1395651" cy="107763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Tiempo real, información X/Twitter</a:t>
            </a:r>
            <a:endParaRPr lang="en-US" sz="1750" dirty="0"/>
          </a:p>
        </p:txBody>
      </p:sp>
      <p:sp>
        <p:nvSpPr>
          <p:cNvPr id="31" name="Text 29"/>
          <p:cNvSpPr/>
          <p:nvPr/>
        </p:nvSpPr>
        <p:spPr>
          <a:xfrm>
            <a:off x="4767143" y="5818465"/>
            <a:ext cx="1395651" cy="107763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Tendencias actuales, análisis datos</a:t>
            </a:r>
            <a:endParaRPr lang="en-US" sz="1750" dirty="0"/>
          </a:p>
        </p:txBody>
      </p:sp>
      <p:sp>
        <p:nvSpPr>
          <p:cNvPr id="32" name="Text 30"/>
          <p:cNvSpPr/>
          <p:nvPr/>
        </p:nvSpPr>
        <p:spPr>
          <a:xfrm>
            <a:off x="6619280" y="5818465"/>
            <a:ext cx="1395651" cy="1085255"/>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 DeepSearch, DeeperSearch</a:t>
            </a:r>
            <a:endParaRPr lang="en-US" sz="1750" dirty="0"/>
          </a:p>
        </p:txBody>
      </p:sp>
      <p:sp>
        <p:nvSpPr>
          <p:cNvPr id="33" name="Text 31"/>
          <p:cNvSpPr/>
          <p:nvPr/>
        </p:nvSpPr>
        <p:spPr>
          <a:xfrm>
            <a:off x="8471416" y="5818465"/>
            <a:ext cx="1395651" cy="72604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 Múltiples archivos</a:t>
            </a:r>
            <a:endParaRPr lang="en-US" sz="1750" dirty="0"/>
          </a:p>
        </p:txBody>
      </p:sp>
      <p:sp>
        <p:nvSpPr>
          <p:cNvPr id="34" name="Text 32"/>
          <p:cNvSpPr/>
          <p:nvPr/>
        </p:nvSpPr>
        <p:spPr>
          <a:xfrm>
            <a:off x="10323552" y="5818465"/>
            <a:ext cx="1395651" cy="1085255"/>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Source Sans Pro" pitchFamily="34" charset="0"/>
                <a:ea typeface="Source Sans Pro" pitchFamily="34" charset="-122"/>
                <a:cs typeface="Source Sans Pro" pitchFamily="34" charset="-120"/>
              </a:rPr>
              <a:t>✅</a:t>
            </a:r>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 Think Mode, Big Brain</a:t>
            </a:r>
            <a:endParaRPr lang="en-US" sz="1750" dirty="0"/>
          </a:p>
        </p:txBody>
      </p:sp>
      <p:sp>
        <p:nvSpPr>
          <p:cNvPr id="35" name="Text 33"/>
          <p:cNvSpPr/>
          <p:nvPr/>
        </p:nvSpPr>
        <p:spPr>
          <a:xfrm>
            <a:off x="12175688" y="5818465"/>
            <a:ext cx="1399461" cy="1436846"/>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$8/mes (X Premium) / $16-30/mes (Premium+)</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829270" y="817245"/>
            <a:ext cx="7723703" cy="627221"/>
          </a:xfrm>
          <a:prstGeom prst="rect">
            <a:avLst/>
          </a:prstGeom>
          <a:noFill/>
          <a:ln/>
        </p:spPr>
        <p:txBody>
          <a:bodyPr wrap="none" lIns="0" tIns="0" rIns="0" bIns="0" rtlCol="0" anchor="t"/>
          <a:lstStyle/>
          <a:p>
            <a:pPr algn="l" indent="0" marL="0">
              <a:lnSpc>
                <a:spcPts val="4900"/>
              </a:lnSpc>
              <a:buNone/>
            </a:pPr>
            <a:r>
              <a:rPr lang="en-US" sz="3950" dirty="0">
                <a:solidFill>
                  <a:srgbClr val="D73AD7"/>
                </a:solidFill>
                <a:latin typeface="Source Serif Pro Semi Bold" pitchFamily="34" charset="0"/>
                <a:ea typeface="Source Serif Pro Semi Bold" pitchFamily="34" charset="-122"/>
                <a:cs typeface="Source Serif Pro Semi Bold" pitchFamily="34" charset="-120"/>
              </a:rPr>
              <a:t>Tabla Comparativa (continuación)</a:t>
            </a:r>
            <a:endParaRPr lang="en-US" sz="3950" dirty="0"/>
          </a:p>
        </p:txBody>
      </p:sp>
      <p:sp>
        <p:nvSpPr>
          <p:cNvPr id="3" name="Shape 1"/>
          <p:cNvSpPr/>
          <p:nvPr/>
        </p:nvSpPr>
        <p:spPr>
          <a:xfrm>
            <a:off x="829270" y="1870948"/>
            <a:ext cx="12971859" cy="5541288"/>
          </a:xfrm>
          <a:prstGeom prst="roundRect">
            <a:avLst>
              <a:gd name="adj" fmla="val 1616"/>
            </a:avLst>
          </a:prstGeom>
          <a:noFill/>
          <a:ln w="7620">
            <a:solidFill>
              <a:srgbClr val="000000">
                <a:alpha val="8000"/>
              </a:srgbClr>
            </a:solidFill>
            <a:prstDash val="solid"/>
          </a:ln>
        </p:spPr>
      </p:sp>
      <p:sp>
        <p:nvSpPr>
          <p:cNvPr id="4" name="Shape 2"/>
          <p:cNvSpPr/>
          <p:nvPr/>
        </p:nvSpPr>
        <p:spPr>
          <a:xfrm>
            <a:off x="836890" y="1878568"/>
            <a:ext cx="12960429" cy="953214"/>
          </a:xfrm>
          <a:prstGeom prst="rect">
            <a:avLst/>
          </a:prstGeom>
          <a:solidFill>
            <a:srgbClr val="FFFFFF">
              <a:alpha val="4000"/>
            </a:srgbClr>
          </a:solidFill>
          <a:ln/>
        </p:spPr>
      </p:sp>
      <p:sp>
        <p:nvSpPr>
          <p:cNvPr id="5" name="Text 3"/>
          <p:cNvSpPr/>
          <p:nvPr/>
        </p:nvSpPr>
        <p:spPr>
          <a:xfrm>
            <a:off x="1050608" y="2014061"/>
            <a:ext cx="1421130" cy="341114"/>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Modelo</a:t>
            </a:r>
            <a:endParaRPr lang="en-US" sz="1650" dirty="0"/>
          </a:p>
        </p:txBody>
      </p:sp>
      <p:sp>
        <p:nvSpPr>
          <p:cNvPr id="6" name="Text 4"/>
          <p:cNvSpPr/>
          <p:nvPr/>
        </p:nvSpPr>
        <p:spPr>
          <a:xfrm>
            <a:off x="2905839" y="2014061"/>
            <a:ext cx="1417320" cy="341114"/>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Fortalezas</a:t>
            </a:r>
            <a:endParaRPr lang="en-US" sz="1650" dirty="0"/>
          </a:p>
        </p:txBody>
      </p:sp>
      <p:sp>
        <p:nvSpPr>
          <p:cNvPr id="7" name="Text 5"/>
          <p:cNvSpPr/>
          <p:nvPr/>
        </p:nvSpPr>
        <p:spPr>
          <a:xfrm>
            <a:off x="4757261" y="2014061"/>
            <a:ext cx="1417320" cy="341114"/>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Mejor para</a:t>
            </a:r>
            <a:endParaRPr lang="en-US" sz="1650" dirty="0"/>
          </a:p>
        </p:txBody>
      </p:sp>
      <p:sp>
        <p:nvSpPr>
          <p:cNvPr id="8" name="Text 6"/>
          <p:cNvSpPr/>
          <p:nvPr/>
        </p:nvSpPr>
        <p:spPr>
          <a:xfrm>
            <a:off x="6608683" y="2014061"/>
            <a:ext cx="1417320" cy="341114"/>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Búsqueda Web</a:t>
            </a:r>
            <a:endParaRPr lang="en-US" sz="1650" dirty="0"/>
          </a:p>
        </p:txBody>
      </p:sp>
      <p:sp>
        <p:nvSpPr>
          <p:cNvPr id="9" name="Text 7"/>
          <p:cNvSpPr/>
          <p:nvPr/>
        </p:nvSpPr>
        <p:spPr>
          <a:xfrm>
            <a:off x="8460105" y="2014061"/>
            <a:ext cx="1417320" cy="682228"/>
          </a:xfrm>
          <a:prstGeom prst="rect">
            <a:avLst/>
          </a:prstGeom>
          <a:noFill/>
          <a:ln/>
        </p:spPr>
        <p:txBody>
          <a:bodyPr wrap="squar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Análisis Archivos</a:t>
            </a:r>
            <a:endParaRPr lang="en-US" sz="1650" dirty="0"/>
          </a:p>
        </p:txBody>
      </p:sp>
      <p:sp>
        <p:nvSpPr>
          <p:cNvPr id="10" name="Text 8"/>
          <p:cNvSpPr/>
          <p:nvPr/>
        </p:nvSpPr>
        <p:spPr>
          <a:xfrm>
            <a:off x="10311527" y="2014061"/>
            <a:ext cx="1417320" cy="682228"/>
          </a:xfrm>
          <a:prstGeom prst="rect">
            <a:avLst/>
          </a:prstGeom>
          <a:noFill/>
          <a:ln/>
        </p:spPr>
        <p:txBody>
          <a:bodyPr wrap="squar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Pensamiento Profundo</a:t>
            </a:r>
            <a:endParaRPr lang="en-US" sz="1650" dirty="0"/>
          </a:p>
        </p:txBody>
      </p:sp>
      <p:sp>
        <p:nvSpPr>
          <p:cNvPr id="11" name="Text 9"/>
          <p:cNvSpPr/>
          <p:nvPr/>
        </p:nvSpPr>
        <p:spPr>
          <a:xfrm>
            <a:off x="12162949" y="2014061"/>
            <a:ext cx="1421130" cy="682228"/>
          </a:xfrm>
          <a:prstGeom prst="rect">
            <a:avLst/>
          </a:prstGeom>
          <a:noFill/>
          <a:ln/>
        </p:spPr>
        <p:txBody>
          <a:bodyPr wrap="squar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Acceso y Precios</a:t>
            </a:r>
            <a:endParaRPr lang="en-US" sz="1650" dirty="0"/>
          </a:p>
        </p:txBody>
      </p:sp>
      <p:sp>
        <p:nvSpPr>
          <p:cNvPr id="12" name="Shape 10"/>
          <p:cNvSpPr/>
          <p:nvPr/>
        </p:nvSpPr>
        <p:spPr>
          <a:xfrm>
            <a:off x="836890" y="2831783"/>
            <a:ext cx="12960429" cy="1635443"/>
          </a:xfrm>
          <a:prstGeom prst="rect">
            <a:avLst/>
          </a:prstGeom>
          <a:solidFill>
            <a:srgbClr val="000000">
              <a:alpha val="4000"/>
            </a:srgbClr>
          </a:solidFill>
          <a:ln/>
        </p:spPr>
      </p:sp>
      <p:sp>
        <p:nvSpPr>
          <p:cNvPr id="13" name="Text 11"/>
          <p:cNvSpPr/>
          <p:nvPr/>
        </p:nvSpPr>
        <p:spPr>
          <a:xfrm>
            <a:off x="1050608" y="2967276"/>
            <a:ext cx="1421130" cy="341114"/>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Gemini</a:t>
            </a:r>
            <a:endParaRPr lang="en-US" sz="1650" dirty="0"/>
          </a:p>
        </p:txBody>
      </p:sp>
      <p:sp>
        <p:nvSpPr>
          <p:cNvPr id="14" name="Text 12"/>
          <p:cNvSpPr/>
          <p:nvPr/>
        </p:nvSpPr>
        <p:spPr>
          <a:xfrm>
            <a:off x="2905839" y="2967276"/>
            <a:ext cx="1417320" cy="1023342"/>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Integración Google, multimodal</a:t>
            </a:r>
            <a:endParaRPr lang="en-US" sz="1650" dirty="0"/>
          </a:p>
        </p:txBody>
      </p:sp>
      <p:sp>
        <p:nvSpPr>
          <p:cNvPr id="15" name="Text 13"/>
          <p:cNvSpPr/>
          <p:nvPr/>
        </p:nvSpPr>
        <p:spPr>
          <a:xfrm>
            <a:off x="4757261" y="2967276"/>
            <a:ext cx="1417320" cy="1023342"/>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Ecosistema Google, investigación</a:t>
            </a:r>
            <a:endParaRPr lang="en-US" sz="1650" dirty="0"/>
          </a:p>
        </p:txBody>
      </p:sp>
      <p:sp>
        <p:nvSpPr>
          <p:cNvPr id="16" name="Text 14"/>
          <p:cNvSpPr/>
          <p:nvPr/>
        </p:nvSpPr>
        <p:spPr>
          <a:xfrm>
            <a:off x="6608683" y="2967276"/>
            <a:ext cx="1417320" cy="68984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 Google Search nativo</a:t>
            </a:r>
            <a:endParaRPr lang="en-US" sz="1650" dirty="0"/>
          </a:p>
        </p:txBody>
      </p:sp>
      <p:sp>
        <p:nvSpPr>
          <p:cNvPr id="17" name="Text 15"/>
          <p:cNvSpPr/>
          <p:nvPr/>
        </p:nvSpPr>
        <p:spPr>
          <a:xfrm>
            <a:off x="8460105" y="2967276"/>
            <a:ext cx="1417320" cy="68984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 Docs, PDFs, imágenes</a:t>
            </a:r>
            <a:endParaRPr lang="en-US" sz="1650" dirty="0"/>
          </a:p>
        </p:txBody>
      </p:sp>
      <p:sp>
        <p:nvSpPr>
          <p:cNvPr id="18" name="Text 16"/>
          <p:cNvSpPr/>
          <p:nvPr/>
        </p:nvSpPr>
        <p:spPr>
          <a:xfrm>
            <a:off x="10311527" y="2967276"/>
            <a:ext cx="1417320" cy="68984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 2.5 Pro Deep Think</a:t>
            </a:r>
            <a:endParaRPr lang="en-US" sz="1650" dirty="0"/>
          </a:p>
        </p:txBody>
      </p:sp>
      <p:sp>
        <p:nvSpPr>
          <p:cNvPr id="19" name="Text 17"/>
          <p:cNvSpPr/>
          <p:nvPr/>
        </p:nvSpPr>
        <p:spPr>
          <a:xfrm>
            <a:off x="12162949" y="2967276"/>
            <a:ext cx="1421130" cy="1364456"/>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Gratis (2.5 Flash) / $20/mes (AI Pro)</a:t>
            </a:r>
            <a:endParaRPr lang="en-US" sz="1650" dirty="0"/>
          </a:p>
        </p:txBody>
      </p:sp>
      <p:sp>
        <p:nvSpPr>
          <p:cNvPr id="20" name="Shape 18"/>
          <p:cNvSpPr/>
          <p:nvPr/>
        </p:nvSpPr>
        <p:spPr>
          <a:xfrm>
            <a:off x="836890" y="4467225"/>
            <a:ext cx="12960429" cy="1301948"/>
          </a:xfrm>
          <a:prstGeom prst="rect">
            <a:avLst/>
          </a:prstGeom>
          <a:solidFill>
            <a:srgbClr val="FFFFFF">
              <a:alpha val="4000"/>
            </a:srgbClr>
          </a:solidFill>
          <a:ln/>
        </p:spPr>
      </p:sp>
      <p:sp>
        <p:nvSpPr>
          <p:cNvPr id="21" name="Text 19"/>
          <p:cNvSpPr/>
          <p:nvPr/>
        </p:nvSpPr>
        <p:spPr>
          <a:xfrm>
            <a:off x="1050608" y="4602718"/>
            <a:ext cx="1421130" cy="341114"/>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Meta AI</a:t>
            </a:r>
            <a:endParaRPr lang="en-US" sz="1650" dirty="0"/>
          </a:p>
        </p:txBody>
      </p:sp>
      <p:sp>
        <p:nvSpPr>
          <p:cNvPr id="22" name="Text 20"/>
          <p:cNvSpPr/>
          <p:nvPr/>
        </p:nvSpPr>
        <p:spPr>
          <a:xfrm>
            <a:off x="2905839" y="4602718"/>
            <a:ext cx="1417320" cy="1023342"/>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Open source, multimodal, memoria</a:t>
            </a:r>
            <a:endParaRPr lang="en-US" sz="1650" dirty="0"/>
          </a:p>
        </p:txBody>
      </p:sp>
      <p:sp>
        <p:nvSpPr>
          <p:cNvPr id="23" name="Text 21"/>
          <p:cNvSpPr/>
          <p:nvPr/>
        </p:nvSpPr>
        <p:spPr>
          <a:xfrm>
            <a:off x="4757261" y="4602718"/>
            <a:ext cx="1417320" cy="1023342"/>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Desarrollo local, personalización</a:t>
            </a:r>
            <a:endParaRPr lang="en-US" sz="1650" dirty="0"/>
          </a:p>
        </p:txBody>
      </p:sp>
      <p:sp>
        <p:nvSpPr>
          <p:cNvPr id="24" name="Text 22"/>
          <p:cNvSpPr/>
          <p:nvPr/>
        </p:nvSpPr>
        <p:spPr>
          <a:xfrm>
            <a:off x="6608683" y="4602718"/>
            <a:ext cx="1417320" cy="1030962"/>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 Bing Research/Search</a:t>
            </a:r>
            <a:endParaRPr lang="en-US" sz="1650" dirty="0"/>
          </a:p>
        </p:txBody>
      </p:sp>
      <p:sp>
        <p:nvSpPr>
          <p:cNvPr id="25" name="Text 23"/>
          <p:cNvSpPr/>
          <p:nvPr/>
        </p:nvSpPr>
        <p:spPr>
          <a:xfrm>
            <a:off x="8460105" y="4602718"/>
            <a:ext cx="1417320" cy="68984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 Imágenes, videos</a:t>
            </a:r>
            <a:endParaRPr lang="en-US" sz="1650" dirty="0"/>
          </a:p>
        </p:txBody>
      </p:sp>
      <p:sp>
        <p:nvSpPr>
          <p:cNvPr id="26" name="Text 24"/>
          <p:cNvSpPr/>
          <p:nvPr/>
        </p:nvSpPr>
        <p:spPr>
          <a:xfrm>
            <a:off x="10311527" y="4602718"/>
            <a:ext cx="1417320" cy="1030962"/>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 Llama 4 Reasoning (próximo)</a:t>
            </a:r>
            <a:endParaRPr lang="en-US" sz="1650" dirty="0"/>
          </a:p>
        </p:txBody>
      </p:sp>
      <p:sp>
        <p:nvSpPr>
          <p:cNvPr id="27" name="Text 25"/>
          <p:cNvSpPr/>
          <p:nvPr/>
        </p:nvSpPr>
        <p:spPr>
          <a:xfrm>
            <a:off x="12162949" y="4602718"/>
            <a:ext cx="1421130" cy="682228"/>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Completamente Gratuito</a:t>
            </a:r>
            <a:endParaRPr lang="en-US" sz="1650" dirty="0"/>
          </a:p>
        </p:txBody>
      </p:sp>
      <p:sp>
        <p:nvSpPr>
          <p:cNvPr id="28" name="Shape 26"/>
          <p:cNvSpPr/>
          <p:nvPr/>
        </p:nvSpPr>
        <p:spPr>
          <a:xfrm>
            <a:off x="836890" y="5769173"/>
            <a:ext cx="12960429" cy="1635443"/>
          </a:xfrm>
          <a:prstGeom prst="rect">
            <a:avLst/>
          </a:prstGeom>
          <a:solidFill>
            <a:srgbClr val="000000">
              <a:alpha val="4000"/>
            </a:srgbClr>
          </a:solidFill>
          <a:ln/>
        </p:spPr>
      </p:sp>
      <p:sp>
        <p:nvSpPr>
          <p:cNvPr id="29" name="Text 27"/>
          <p:cNvSpPr/>
          <p:nvPr/>
        </p:nvSpPr>
        <p:spPr>
          <a:xfrm>
            <a:off x="1050608" y="5904667"/>
            <a:ext cx="1421130" cy="341114"/>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Source Sans Pro" pitchFamily="34" charset="0"/>
                <a:ea typeface="Source Sans Pro" pitchFamily="34" charset="-122"/>
                <a:cs typeface="Source Sans Pro" pitchFamily="34" charset="-120"/>
              </a:rPr>
              <a:t>DeepSeek</a:t>
            </a:r>
            <a:endParaRPr lang="en-US" sz="1650" dirty="0"/>
          </a:p>
        </p:txBody>
      </p:sp>
      <p:sp>
        <p:nvSpPr>
          <p:cNvPr id="30" name="Text 28"/>
          <p:cNvSpPr/>
          <p:nvPr/>
        </p:nvSpPr>
        <p:spPr>
          <a:xfrm>
            <a:off x="2905839" y="5904667"/>
            <a:ext cx="1417320" cy="1023342"/>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Código, matemáticas, costo-eficiente</a:t>
            </a:r>
            <a:endParaRPr lang="en-US" sz="1650" dirty="0"/>
          </a:p>
        </p:txBody>
      </p:sp>
      <p:sp>
        <p:nvSpPr>
          <p:cNvPr id="31" name="Text 29"/>
          <p:cNvSpPr/>
          <p:nvPr/>
        </p:nvSpPr>
        <p:spPr>
          <a:xfrm>
            <a:off x="4757261" y="5904667"/>
            <a:ext cx="1417320" cy="682228"/>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Programación, análisis lógico</a:t>
            </a:r>
            <a:endParaRPr lang="en-US" sz="1650" dirty="0"/>
          </a:p>
        </p:txBody>
      </p:sp>
      <p:sp>
        <p:nvSpPr>
          <p:cNvPr id="32" name="Text 30"/>
          <p:cNvSpPr/>
          <p:nvPr/>
        </p:nvSpPr>
        <p:spPr>
          <a:xfrm>
            <a:off x="6608683" y="5904667"/>
            <a:ext cx="1417320" cy="68984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 Búsqueda integrada</a:t>
            </a:r>
            <a:endParaRPr lang="en-US" sz="1650" dirty="0"/>
          </a:p>
        </p:txBody>
      </p:sp>
      <p:sp>
        <p:nvSpPr>
          <p:cNvPr id="33" name="Text 31"/>
          <p:cNvSpPr/>
          <p:nvPr/>
        </p:nvSpPr>
        <p:spPr>
          <a:xfrm>
            <a:off x="8460105" y="5904667"/>
            <a:ext cx="1417320" cy="68984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 Múltiples formatos</a:t>
            </a:r>
            <a:endParaRPr lang="en-US" sz="1650" dirty="0"/>
          </a:p>
        </p:txBody>
      </p:sp>
      <p:sp>
        <p:nvSpPr>
          <p:cNvPr id="34" name="Text 32"/>
          <p:cNvSpPr/>
          <p:nvPr/>
        </p:nvSpPr>
        <p:spPr>
          <a:xfrm>
            <a:off x="10311527" y="5904667"/>
            <a:ext cx="1417320" cy="68984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 R1 (razonamiento)</a:t>
            </a:r>
            <a:endParaRPr lang="en-US" sz="1650" dirty="0"/>
          </a:p>
        </p:txBody>
      </p:sp>
      <p:sp>
        <p:nvSpPr>
          <p:cNvPr id="35" name="Text 33"/>
          <p:cNvSpPr/>
          <p:nvPr/>
        </p:nvSpPr>
        <p:spPr>
          <a:xfrm>
            <a:off x="12162949" y="5904667"/>
            <a:ext cx="1421130" cy="1364456"/>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Gratis completo / API $0.0008/1K tokens</a:t>
            </a:r>
            <a:endParaRPr lang="en-US" sz="16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836176" y="657225"/>
            <a:ext cx="5851208" cy="632460"/>
          </a:xfrm>
          <a:prstGeom prst="rect">
            <a:avLst/>
          </a:prstGeom>
          <a:noFill/>
          <a:ln/>
        </p:spPr>
        <p:txBody>
          <a:bodyPr wrap="none" lIns="0" tIns="0" rIns="0" bIns="0" rtlCol="0" anchor="t"/>
          <a:lstStyle/>
          <a:p>
            <a:pPr algn="l" indent="0" marL="0">
              <a:lnSpc>
                <a:spcPts val="4950"/>
              </a:lnSpc>
              <a:buNone/>
            </a:pPr>
            <a:r>
              <a:rPr lang="en-US" sz="3950" dirty="0">
                <a:solidFill>
                  <a:srgbClr val="D73AD7"/>
                </a:solidFill>
                <a:latin typeface="Source Serif Pro Semi Bold" pitchFamily="34" charset="0"/>
                <a:ea typeface="Source Serif Pro Semi Bold" pitchFamily="34" charset="-122"/>
                <a:cs typeface="Source Serif Pro Semi Bold" pitchFamily="34" charset="-120"/>
              </a:rPr>
              <a:t>Tabla Comparativa (final)</a:t>
            </a:r>
            <a:endParaRPr lang="en-US" sz="3950" dirty="0"/>
          </a:p>
        </p:txBody>
      </p:sp>
      <p:sp>
        <p:nvSpPr>
          <p:cNvPr id="3" name="Shape 1"/>
          <p:cNvSpPr/>
          <p:nvPr/>
        </p:nvSpPr>
        <p:spPr>
          <a:xfrm>
            <a:off x="836176" y="1719739"/>
            <a:ext cx="12958048" cy="5852517"/>
          </a:xfrm>
          <a:prstGeom prst="roundRect">
            <a:avLst>
              <a:gd name="adj" fmla="val 1543"/>
            </a:avLst>
          </a:prstGeom>
          <a:noFill/>
          <a:ln w="7620">
            <a:solidFill>
              <a:srgbClr val="000000">
                <a:alpha val="8000"/>
              </a:srgbClr>
            </a:solidFill>
            <a:prstDash val="solid"/>
          </a:ln>
        </p:spPr>
      </p:sp>
      <p:sp>
        <p:nvSpPr>
          <p:cNvPr id="4" name="Shape 2"/>
          <p:cNvSpPr/>
          <p:nvPr/>
        </p:nvSpPr>
        <p:spPr>
          <a:xfrm>
            <a:off x="843796" y="1727359"/>
            <a:ext cx="12946618" cy="961073"/>
          </a:xfrm>
          <a:prstGeom prst="rect">
            <a:avLst/>
          </a:prstGeom>
          <a:solidFill>
            <a:srgbClr val="FFFFFF">
              <a:alpha val="4000"/>
            </a:srgbClr>
          </a:solidFill>
          <a:ln/>
        </p:spPr>
      </p:sp>
      <p:sp>
        <p:nvSpPr>
          <p:cNvPr id="5" name="Text 3"/>
          <p:cNvSpPr/>
          <p:nvPr/>
        </p:nvSpPr>
        <p:spPr>
          <a:xfrm>
            <a:off x="1058823" y="1863923"/>
            <a:ext cx="1415653" cy="343972"/>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Modelo</a:t>
            </a:r>
            <a:endParaRPr lang="en-US" sz="1650" dirty="0"/>
          </a:p>
        </p:txBody>
      </p:sp>
      <p:sp>
        <p:nvSpPr>
          <p:cNvPr id="6" name="Text 4"/>
          <p:cNvSpPr/>
          <p:nvPr/>
        </p:nvSpPr>
        <p:spPr>
          <a:xfrm>
            <a:off x="2912150" y="1863923"/>
            <a:ext cx="1411843" cy="343972"/>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Fortalezas</a:t>
            </a:r>
            <a:endParaRPr lang="en-US" sz="1650" dirty="0"/>
          </a:p>
        </p:txBody>
      </p:sp>
      <p:sp>
        <p:nvSpPr>
          <p:cNvPr id="7" name="Text 5"/>
          <p:cNvSpPr/>
          <p:nvPr/>
        </p:nvSpPr>
        <p:spPr>
          <a:xfrm>
            <a:off x="4761667" y="1863923"/>
            <a:ext cx="1411843" cy="343972"/>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Mejor para</a:t>
            </a:r>
            <a:endParaRPr lang="en-US" sz="1650" dirty="0"/>
          </a:p>
        </p:txBody>
      </p:sp>
      <p:sp>
        <p:nvSpPr>
          <p:cNvPr id="8" name="Text 6"/>
          <p:cNvSpPr/>
          <p:nvPr/>
        </p:nvSpPr>
        <p:spPr>
          <a:xfrm>
            <a:off x="6611183" y="1863923"/>
            <a:ext cx="1411843" cy="343972"/>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Búsqueda Web</a:t>
            </a:r>
            <a:endParaRPr lang="en-US" sz="1650" dirty="0"/>
          </a:p>
        </p:txBody>
      </p:sp>
      <p:sp>
        <p:nvSpPr>
          <p:cNvPr id="9" name="Text 7"/>
          <p:cNvSpPr/>
          <p:nvPr/>
        </p:nvSpPr>
        <p:spPr>
          <a:xfrm>
            <a:off x="8460700" y="1863923"/>
            <a:ext cx="1411843" cy="687943"/>
          </a:xfrm>
          <a:prstGeom prst="rect">
            <a:avLst/>
          </a:prstGeom>
          <a:noFill/>
          <a:ln/>
        </p:spPr>
        <p:txBody>
          <a:bodyPr wrap="squar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Análisis Archivos</a:t>
            </a:r>
            <a:endParaRPr lang="en-US" sz="1650" dirty="0"/>
          </a:p>
        </p:txBody>
      </p:sp>
      <p:sp>
        <p:nvSpPr>
          <p:cNvPr id="10" name="Text 8"/>
          <p:cNvSpPr/>
          <p:nvPr/>
        </p:nvSpPr>
        <p:spPr>
          <a:xfrm>
            <a:off x="10310217" y="1863923"/>
            <a:ext cx="1411843" cy="687943"/>
          </a:xfrm>
          <a:prstGeom prst="rect">
            <a:avLst/>
          </a:prstGeom>
          <a:noFill/>
          <a:ln/>
        </p:spPr>
        <p:txBody>
          <a:bodyPr wrap="squar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Pensamiento Profundo</a:t>
            </a:r>
            <a:endParaRPr lang="en-US" sz="1650" dirty="0"/>
          </a:p>
        </p:txBody>
      </p:sp>
      <p:sp>
        <p:nvSpPr>
          <p:cNvPr id="11" name="Text 9"/>
          <p:cNvSpPr/>
          <p:nvPr/>
        </p:nvSpPr>
        <p:spPr>
          <a:xfrm>
            <a:off x="12159734" y="1863923"/>
            <a:ext cx="1415653" cy="687943"/>
          </a:xfrm>
          <a:prstGeom prst="rect">
            <a:avLst/>
          </a:prstGeom>
          <a:noFill/>
          <a:ln/>
        </p:spPr>
        <p:txBody>
          <a:bodyPr wrap="squar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Acceso y Precios</a:t>
            </a:r>
            <a:endParaRPr lang="en-US" sz="1650" dirty="0"/>
          </a:p>
        </p:txBody>
      </p:sp>
      <p:sp>
        <p:nvSpPr>
          <p:cNvPr id="12" name="Shape 10"/>
          <p:cNvSpPr/>
          <p:nvPr/>
        </p:nvSpPr>
        <p:spPr>
          <a:xfrm>
            <a:off x="843796" y="2688431"/>
            <a:ext cx="12946618" cy="961073"/>
          </a:xfrm>
          <a:prstGeom prst="rect">
            <a:avLst/>
          </a:prstGeom>
          <a:solidFill>
            <a:srgbClr val="000000">
              <a:alpha val="4000"/>
            </a:srgbClr>
          </a:solidFill>
          <a:ln/>
        </p:spPr>
      </p:sp>
      <p:sp>
        <p:nvSpPr>
          <p:cNvPr id="13" name="Text 11"/>
          <p:cNvSpPr/>
          <p:nvPr/>
        </p:nvSpPr>
        <p:spPr>
          <a:xfrm>
            <a:off x="1058823" y="2824996"/>
            <a:ext cx="1415653" cy="343972"/>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Kimi</a:t>
            </a:r>
            <a:endParaRPr lang="en-US" sz="1650" dirty="0"/>
          </a:p>
        </p:txBody>
      </p:sp>
      <p:sp>
        <p:nvSpPr>
          <p:cNvPr id="14" name="Text 12"/>
          <p:cNvSpPr/>
          <p:nvPr/>
        </p:nvSpPr>
        <p:spPr>
          <a:xfrm>
            <a:off x="2912150" y="2824996"/>
            <a:ext cx="1411843" cy="6879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2M tokens, análisis masivo</a:t>
            </a:r>
            <a:endParaRPr lang="en-US" sz="1650" dirty="0"/>
          </a:p>
        </p:txBody>
      </p:sp>
      <p:sp>
        <p:nvSpPr>
          <p:cNvPr id="15" name="Text 13"/>
          <p:cNvSpPr/>
          <p:nvPr/>
        </p:nvSpPr>
        <p:spPr>
          <a:xfrm>
            <a:off x="4761667" y="2824996"/>
            <a:ext cx="1411843" cy="6879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Documentos ultra-largos</a:t>
            </a:r>
            <a:endParaRPr lang="en-US" sz="1650" dirty="0"/>
          </a:p>
        </p:txBody>
      </p:sp>
      <p:sp>
        <p:nvSpPr>
          <p:cNvPr id="16" name="Text 14"/>
          <p:cNvSpPr/>
          <p:nvPr/>
        </p:nvSpPr>
        <p:spPr>
          <a:xfrm>
            <a:off x="6611183" y="2824996"/>
            <a:ext cx="1411843" cy="687943"/>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100+ sitios web</a:t>
            </a:r>
            <a:endParaRPr lang="en-US" sz="1650" dirty="0"/>
          </a:p>
        </p:txBody>
      </p:sp>
      <p:sp>
        <p:nvSpPr>
          <p:cNvPr id="17" name="Text 15"/>
          <p:cNvSpPr/>
          <p:nvPr/>
        </p:nvSpPr>
        <p:spPr>
          <a:xfrm>
            <a:off x="8460700" y="2824996"/>
            <a:ext cx="1411843" cy="687943"/>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50 archivos simultáneos</a:t>
            </a:r>
            <a:endParaRPr lang="en-US" sz="1650" dirty="0"/>
          </a:p>
        </p:txBody>
      </p:sp>
      <p:sp>
        <p:nvSpPr>
          <p:cNvPr id="18" name="Text 16"/>
          <p:cNvSpPr/>
          <p:nvPr/>
        </p:nvSpPr>
        <p:spPr>
          <a:xfrm>
            <a:off x="10310217" y="2824996"/>
            <a:ext cx="1411843" cy="687943"/>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k1.5 reasoning</a:t>
            </a:r>
            <a:endParaRPr lang="en-US" sz="1650" dirty="0"/>
          </a:p>
        </p:txBody>
      </p:sp>
      <p:sp>
        <p:nvSpPr>
          <p:cNvPr id="19" name="Text 17"/>
          <p:cNvSpPr/>
          <p:nvPr/>
        </p:nvSpPr>
        <p:spPr>
          <a:xfrm>
            <a:off x="12159734" y="2824996"/>
            <a:ext cx="1415653" cy="6879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Completamente Gratuito</a:t>
            </a:r>
            <a:endParaRPr lang="en-US" sz="1650" dirty="0"/>
          </a:p>
        </p:txBody>
      </p:sp>
      <p:sp>
        <p:nvSpPr>
          <p:cNvPr id="20" name="Shape 18"/>
          <p:cNvSpPr/>
          <p:nvPr/>
        </p:nvSpPr>
        <p:spPr>
          <a:xfrm>
            <a:off x="843796" y="3649504"/>
            <a:ext cx="12946618" cy="1305044"/>
          </a:xfrm>
          <a:prstGeom prst="rect">
            <a:avLst/>
          </a:prstGeom>
          <a:solidFill>
            <a:srgbClr val="FFFFFF">
              <a:alpha val="4000"/>
            </a:srgbClr>
          </a:solidFill>
          <a:ln/>
        </p:spPr>
      </p:sp>
      <p:sp>
        <p:nvSpPr>
          <p:cNvPr id="21" name="Text 19"/>
          <p:cNvSpPr/>
          <p:nvPr/>
        </p:nvSpPr>
        <p:spPr>
          <a:xfrm>
            <a:off x="1058823" y="3786068"/>
            <a:ext cx="1415653" cy="343972"/>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Qwen</a:t>
            </a:r>
            <a:endParaRPr lang="en-US" sz="1650" dirty="0"/>
          </a:p>
        </p:txBody>
      </p:sp>
      <p:sp>
        <p:nvSpPr>
          <p:cNvPr id="22" name="Text 20"/>
          <p:cNvSpPr/>
          <p:nvPr/>
        </p:nvSpPr>
        <p:spPr>
          <a:xfrm>
            <a:off x="2912150" y="3786068"/>
            <a:ext cx="1411843" cy="6879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Multimodal, 119 idiomas</a:t>
            </a:r>
            <a:endParaRPr lang="en-US" sz="1650" dirty="0"/>
          </a:p>
        </p:txBody>
      </p:sp>
      <p:sp>
        <p:nvSpPr>
          <p:cNvPr id="23" name="Text 21"/>
          <p:cNvSpPr/>
          <p:nvPr/>
        </p:nvSpPr>
        <p:spPr>
          <a:xfrm>
            <a:off x="4761667" y="3786068"/>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Tareas académicas multilingües</a:t>
            </a:r>
            <a:endParaRPr lang="en-US" sz="1650" dirty="0"/>
          </a:p>
        </p:txBody>
      </p:sp>
      <p:sp>
        <p:nvSpPr>
          <p:cNvPr id="24" name="Text 22"/>
          <p:cNvSpPr/>
          <p:nvPr/>
        </p:nvSpPr>
        <p:spPr>
          <a:xfrm>
            <a:off x="6611183" y="3786068"/>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Capacidades web</a:t>
            </a:r>
            <a:endParaRPr lang="en-US" sz="1650" dirty="0"/>
          </a:p>
        </p:txBody>
      </p:sp>
      <p:sp>
        <p:nvSpPr>
          <p:cNvPr id="25" name="Text 23"/>
          <p:cNvSpPr/>
          <p:nvPr/>
        </p:nvSpPr>
        <p:spPr>
          <a:xfrm>
            <a:off x="8460700" y="3786068"/>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Omnidocument parsing</a:t>
            </a:r>
            <a:endParaRPr lang="en-US" sz="1650" dirty="0"/>
          </a:p>
        </p:txBody>
      </p:sp>
      <p:sp>
        <p:nvSpPr>
          <p:cNvPr id="26" name="Text 24"/>
          <p:cNvSpPr/>
          <p:nvPr/>
        </p:nvSpPr>
        <p:spPr>
          <a:xfrm>
            <a:off x="10310217" y="3786068"/>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Thinking/Non-thinking modes</a:t>
            </a:r>
            <a:endParaRPr lang="en-US" sz="1650" dirty="0"/>
          </a:p>
        </p:txBody>
      </p:sp>
      <p:sp>
        <p:nvSpPr>
          <p:cNvPr id="27" name="Text 25"/>
          <p:cNvSpPr/>
          <p:nvPr/>
        </p:nvSpPr>
        <p:spPr>
          <a:xfrm>
            <a:off x="12159734" y="3786068"/>
            <a:ext cx="1415653" cy="6879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Gratis / API variable</a:t>
            </a:r>
            <a:endParaRPr lang="en-US" sz="1650" dirty="0"/>
          </a:p>
        </p:txBody>
      </p:sp>
      <p:sp>
        <p:nvSpPr>
          <p:cNvPr id="28" name="Shape 26"/>
          <p:cNvSpPr/>
          <p:nvPr/>
        </p:nvSpPr>
        <p:spPr>
          <a:xfrm>
            <a:off x="843796" y="4954548"/>
            <a:ext cx="12946618" cy="1305044"/>
          </a:xfrm>
          <a:prstGeom prst="rect">
            <a:avLst/>
          </a:prstGeom>
          <a:solidFill>
            <a:srgbClr val="000000">
              <a:alpha val="4000"/>
            </a:srgbClr>
          </a:solidFill>
          <a:ln/>
        </p:spPr>
      </p:sp>
      <p:sp>
        <p:nvSpPr>
          <p:cNvPr id="29" name="Text 27"/>
          <p:cNvSpPr/>
          <p:nvPr/>
        </p:nvSpPr>
        <p:spPr>
          <a:xfrm>
            <a:off x="1058823" y="5091112"/>
            <a:ext cx="1415653" cy="343972"/>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Llama 3</a:t>
            </a:r>
            <a:endParaRPr lang="en-US" sz="1650" dirty="0"/>
          </a:p>
        </p:txBody>
      </p:sp>
      <p:sp>
        <p:nvSpPr>
          <p:cNvPr id="30" name="Text 28"/>
          <p:cNvSpPr/>
          <p:nvPr/>
        </p:nvSpPr>
        <p:spPr>
          <a:xfrm>
            <a:off x="2912150" y="5091112"/>
            <a:ext cx="1411843" cy="6879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Open source, personalizable</a:t>
            </a:r>
            <a:endParaRPr lang="en-US" sz="1650" dirty="0"/>
          </a:p>
        </p:txBody>
      </p:sp>
      <p:sp>
        <p:nvSpPr>
          <p:cNvPr id="31" name="Text 29"/>
          <p:cNvSpPr/>
          <p:nvPr/>
        </p:nvSpPr>
        <p:spPr>
          <a:xfrm>
            <a:off x="4761667" y="5091112"/>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Uso local, investigación técnica</a:t>
            </a:r>
            <a:endParaRPr lang="en-US" sz="1650" dirty="0"/>
          </a:p>
        </p:txBody>
      </p:sp>
      <p:sp>
        <p:nvSpPr>
          <p:cNvPr id="32" name="Text 30"/>
          <p:cNvSpPr/>
          <p:nvPr/>
        </p:nvSpPr>
        <p:spPr>
          <a:xfrm>
            <a:off x="6611183" y="5091112"/>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Depende implementación</a:t>
            </a:r>
            <a:endParaRPr lang="en-US" sz="1650" dirty="0"/>
          </a:p>
        </p:txBody>
      </p:sp>
      <p:sp>
        <p:nvSpPr>
          <p:cNvPr id="33" name="Text 31"/>
          <p:cNvSpPr/>
          <p:nvPr/>
        </p:nvSpPr>
        <p:spPr>
          <a:xfrm>
            <a:off x="8460700" y="5091112"/>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Según implementación</a:t>
            </a:r>
            <a:endParaRPr lang="en-US" sz="1650" dirty="0"/>
          </a:p>
        </p:txBody>
      </p:sp>
      <p:sp>
        <p:nvSpPr>
          <p:cNvPr id="34" name="Text 32"/>
          <p:cNvSpPr/>
          <p:nvPr/>
        </p:nvSpPr>
        <p:spPr>
          <a:xfrm>
            <a:off x="10310217" y="5091112"/>
            <a:ext cx="1411843" cy="687943"/>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Versiones especializadas</a:t>
            </a:r>
            <a:endParaRPr lang="en-US" sz="1650" dirty="0"/>
          </a:p>
        </p:txBody>
      </p:sp>
      <p:sp>
        <p:nvSpPr>
          <p:cNvPr id="35" name="Text 33"/>
          <p:cNvSpPr/>
          <p:nvPr/>
        </p:nvSpPr>
        <p:spPr>
          <a:xfrm>
            <a:off x="12159734" y="5091112"/>
            <a:ext cx="1415653" cy="6879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Completamente Gratuito</a:t>
            </a:r>
            <a:endParaRPr lang="en-US" sz="1650" dirty="0"/>
          </a:p>
        </p:txBody>
      </p:sp>
      <p:sp>
        <p:nvSpPr>
          <p:cNvPr id="36" name="Shape 34"/>
          <p:cNvSpPr/>
          <p:nvPr/>
        </p:nvSpPr>
        <p:spPr>
          <a:xfrm>
            <a:off x="843796" y="6259592"/>
            <a:ext cx="12946618" cy="1305044"/>
          </a:xfrm>
          <a:prstGeom prst="rect">
            <a:avLst/>
          </a:prstGeom>
          <a:solidFill>
            <a:srgbClr val="FFFFFF">
              <a:alpha val="4000"/>
            </a:srgbClr>
          </a:solidFill>
          <a:ln/>
        </p:spPr>
      </p:sp>
      <p:sp>
        <p:nvSpPr>
          <p:cNvPr id="37" name="Text 35"/>
          <p:cNvSpPr/>
          <p:nvPr/>
        </p:nvSpPr>
        <p:spPr>
          <a:xfrm>
            <a:off x="1058823" y="6396157"/>
            <a:ext cx="1415653" cy="343972"/>
          </a:xfrm>
          <a:prstGeom prst="rect">
            <a:avLst/>
          </a:prstGeom>
          <a:noFill/>
          <a:ln/>
        </p:spPr>
        <p:txBody>
          <a:bodyPr wrap="none" lIns="0" tIns="0" rIns="0" bIns="0" rtlCol="0" anchor="t"/>
          <a:lstStyle/>
          <a:p>
            <a:pPr algn="l" indent="0" marL="0">
              <a:lnSpc>
                <a:spcPts val="2700"/>
              </a:lnSpc>
              <a:buNone/>
            </a:pPr>
            <a:r>
              <a:rPr lang="en-US" sz="1650" b="1" dirty="0">
                <a:solidFill>
                  <a:srgbClr val="272525"/>
                </a:solidFill>
                <a:latin typeface="Source Sans Pro" pitchFamily="34" charset="0"/>
                <a:ea typeface="Source Sans Pro" pitchFamily="34" charset="-122"/>
                <a:cs typeface="Source Sans Pro" pitchFamily="34" charset="-120"/>
              </a:rPr>
              <a:t>MiniMax</a:t>
            </a:r>
            <a:endParaRPr lang="en-US" sz="1650" dirty="0"/>
          </a:p>
        </p:txBody>
      </p:sp>
      <p:sp>
        <p:nvSpPr>
          <p:cNvPr id="38" name="Text 36"/>
          <p:cNvSpPr/>
          <p:nvPr/>
        </p:nvSpPr>
        <p:spPr>
          <a:xfrm>
            <a:off x="2912150" y="6396157"/>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Multimodal, video, 4M tokens</a:t>
            </a:r>
            <a:endParaRPr lang="en-US" sz="1650" dirty="0"/>
          </a:p>
        </p:txBody>
      </p:sp>
      <p:sp>
        <p:nvSpPr>
          <p:cNvPr id="39" name="Text 37"/>
          <p:cNvSpPr/>
          <p:nvPr/>
        </p:nvSpPr>
        <p:spPr>
          <a:xfrm>
            <a:off x="4761667" y="6396157"/>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Análisis multimedia extenso</a:t>
            </a:r>
            <a:endParaRPr lang="en-US" sz="1650" dirty="0"/>
          </a:p>
        </p:txBody>
      </p:sp>
      <p:sp>
        <p:nvSpPr>
          <p:cNvPr id="40" name="Text 38"/>
          <p:cNvSpPr/>
          <p:nvPr/>
        </p:nvSpPr>
        <p:spPr>
          <a:xfrm>
            <a:off x="6611183" y="6396157"/>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Capacidades web</a:t>
            </a:r>
            <a:endParaRPr lang="en-US" sz="1650" dirty="0"/>
          </a:p>
        </p:txBody>
      </p:sp>
      <p:sp>
        <p:nvSpPr>
          <p:cNvPr id="41" name="Text 39"/>
          <p:cNvSpPr/>
          <p:nvPr/>
        </p:nvSpPr>
        <p:spPr>
          <a:xfrm>
            <a:off x="8460700" y="6396157"/>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Video, imagen, documentos</a:t>
            </a:r>
            <a:endParaRPr lang="en-US" sz="1650" dirty="0"/>
          </a:p>
        </p:txBody>
      </p:sp>
      <p:sp>
        <p:nvSpPr>
          <p:cNvPr id="42" name="Text 40"/>
          <p:cNvSpPr/>
          <p:nvPr/>
        </p:nvSpPr>
        <p:spPr>
          <a:xfrm>
            <a:off x="10310217" y="6396157"/>
            <a:ext cx="1411843" cy="10319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 Razonamiento avanzado</a:t>
            </a:r>
            <a:endParaRPr lang="en-US" sz="1650" dirty="0"/>
          </a:p>
        </p:txBody>
      </p:sp>
      <p:sp>
        <p:nvSpPr>
          <p:cNvPr id="43" name="Text 41"/>
          <p:cNvSpPr/>
          <p:nvPr/>
        </p:nvSpPr>
        <p:spPr>
          <a:xfrm>
            <a:off x="12159734" y="6396157"/>
            <a:ext cx="1415653" cy="6879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Acceso Limitado</a:t>
            </a:r>
            <a:endParaRPr lang="en-US" sz="16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7332" y="621506"/>
            <a:ext cx="6905982" cy="431959"/>
          </a:xfrm>
          <a:prstGeom prst="rect">
            <a:avLst/>
          </a:prstGeom>
          <a:noFill/>
          <a:ln/>
        </p:spPr>
        <p:txBody>
          <a:bodyPr wrap="none" lIns="0" tIns="0" rIns="0" bIns="0" rtlCol="0" anchor="t"/>
          <a:lstStyle/>
          <a:p>
            <a:pPr algn="l" indent="0" marL="0">
              <a:lnSpc>
                <a:spcPts val="3400"/>
              </a:lnSpc>
              <a:buNone/>
            </a:pPr>
            <a:r>
              <a:rPr lang="en-US" sz="2700" dirty="0">
                <a:solidFill>
                  <a:srgbClr val="D73AD7"/>
                </a:solidFill>
                <a:latin typeface="Source Serif Pro Semi Bold" pitchFamily="34" charset="0"/>
                <a:ea typeface="Source Serif Pro Semi Bold" pitchFamily="34" charset="-122"/>
                <a:cs typeface="Source Serif Pro Semi Bold" pitchFamily="34" charset="-120"/>
              </a:rPr>
              <a:t>Recomendaciones por Tipo de Investigación</a:t>
            </a:r>
            <a:endParaRPr lang="en-US" sz="2700" dirty="0"/>
          </a:p>
        </p:txBody>
      </p:sp>
      <p:pic>
        <p:nvPicPr>
          <p:cNvPr id="4" name="Image 1" descr="preencoded.png">    </p:cNvPr>
          <p:cNvPicPr>
            <a:picLocks noChangeAspect="1"/>
          </p:cNvPicPr>
          <p:nvPr/>
        </p:nvPicPr>
        <p:blipFill>
          <a:blip r:embed="rId2"/>
          <a:stretch>
            <a:fillRect/>
          </a:stretch>
        </p:blipFill>
        <p:spPr>
          <a:xfrm>
            <a:off x="6277332" y="1273731"/>
            <a:ext cx="734378" cy="881301"/>
          </a:xfrm>
          <a:prstGeom prst="rect">
            <a:avLst/>
          </a:prstGeom>
        </p:spPr>
      </p:pic>
      <p:sp>
        <p:nvSpPr>
          <p:cNvPr id="5" name="Text 1"/>
          <p:cNvSpPr/>
          <p:nvPr/>
        </p:nvSpPr>
        <p:spPr>
          <a:xfrm>
            <a:off x="7158514" y="1420535"/>
            <a:ext cx="2332553" cy="215860"/>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Pro Semi Bold" pitchFamily="34" charset="0"/>
                <a:ea typeface="Source Serif Pro Semi Bold" pitchFamily="34" charset="-122"/>
                <a:cs typeface="Source Serif Pro Semi Bold" pitchFamily="34" charset="-120"/>
              </a:rPr>
              <a:t>Análisis de Literatura Extensa</a:t>
            </a:r>
            <a:endParaRPr lang="en-US" sz="1350" dirty="0"/>
          </a:p>
        </p:txBody>
      </p:sp>
      <p:sp>
        <p:nvSpPr>
          <p:cNvPr id="6" name="Text 2"/>
          <p:cNvSpPr/>
          <p:nvPr/>
        </p:nvSpPr>
        <p:spPr>
          <a:xfrm>
            <a:off x="7158514" y="1724501"/>
            <a:ext cx="6680954" cy="235029"/>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Pro" pitchFamily="34" charset="0"/>
                <a:ea typeface="Source Sans Pro" pitchFamily="34" charset="-122"/>
                <a:cs typeface="Source Sans Pro" pitchFamily="34" charset="-120"/>
              </a:rPr>
              <a:t>Kimi (2M tokens) &gt; Claude &gt; Gemini (1M tokens)</a:t>
            </a:r>
            <a:endParaRPr lang="en-US" sz="1150" dirty="0"/>
          </a:p>
        </p:txBody>
      </p:sp>
      <p:pic>
        <p:nvPicPr>
          <p:cNvPr id="7" name="Image 2" descr="preencoded.png">    </p:cNvPr>
          <p:cNvPicPr>
            <a:picLocks noChangeAspect="1"/>
          </p:cNvPicPr>
          <p:nvPr/>
        </p:nvPicPr>
        <p:blipFill>
          <a:blip r:embed="rId3"/>
          <a:stretch>
            <a:fillRect/>
          </a:stretch>
        </p:blipFill>
        <p:spPr>
          <a:xfrm>
            <a:off x="6277332" y="2155031"/>
            <a:ext cx="734378" cy="881301"/>
          </a:xfrm>
          <a:prstGeom prst="rect">
            <a:avLst/>
          </a:prstGeom>
        </p:spPr>
      </p:pic>
      <p:sp>
        <p:nvSpPr>
          <p:cNvPr id="8" name="Text 3"/>
          <p:cNvSpPr/>
          <p:nvPr/>
        </p:nvSpPr>
        <p:spPr>
          <a:xfrm>
            <a:off x="7158514" y="2301835"/>
            <a:ext cx="1728073" cy="215860"/>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Pro Semi Bold" pitchFamily="34" charset="0"/>
                <a:ea typeface="Source Serif Pro Semi Bold" pitchFamily="34" charset="-122"/>
                <a:cs typeface="Source Serif Pro Semi Bold" pitchFamily="34" charset="-120"/>
              </a:rPr>
              <a:t>Escritura Académica</a:t>
            </a:r>
            <a:endParaRPr lang="en-US" sz="1350" dirty="0"/>
          </a:p>
        </p:txBody>
      </p:sp>
      <p:sp>
        <p:nvSpPr>
          <p:cNvPr id="9" name="Text 4"/>
          <p:cNvSpPr/>
          <p:nvPr/>
        </p:nvSpPr>
        <p:spPr>
          <a:xfrm>
            <a:off x="7158514" y="2605802"/>
            <a:ext cx="6680954" cy="235029"/>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Pro" pitchFamily="34" charset="0"/>
                <a:ea typeface="Source Sans Pro" pitchFamily="34" charset="-122"/>
                <a:cs typeface="Source Sans Pro" pitchFamily="34" charset="-120"/>
              </a:rPr>
              <a:t>ChatGPT &gt; Claude &gt; Gemini</a:t>
            </a:r>
            <a:endParaRPr lang="en-US" sz="1150" dirty="0"/>
          </a:p>
        </p:txBody>
      </p:sp>
      <p:pic>
        <p:nvPicPr>
          <p:cNvPr id="10" name="Image 3" descr="preencoded.png">    </p:cNvPr>
          <p:cNvPicPr>
            <a:picLocks noChangeAspect="1"/>
          </p:cNvPicPr>
          <p:nvPr/>
        </p:nvPicPr>
        <p:blipFill>
          <a:blip r:embed="rId4"/>
          <a:stretch>
            <a:fillRect/>
          </a:stretch>
        </p:blipFill>
        <p:spPr>
          <a:xfrm>
            <a:off x="6277332" y="3036332"/>
            <a:ext cx="734378" cy="881301"/>
          </a:xfrm>
          <a:prstGeom prst="rect">
            <a:avLst/>
          </a:prstGeom>
        </p:spPr>
      </p:pic>
      <p:sp>
        <p:nvSpPr>
          <p:cNvPr id="11" name="Text 5"/>
          <p:cNvSpPr/>
          <p:nvPr/>
        </p:nvSpPr>
        <p:spPr>
          <a:xfrm>
            <a:off x="7158514" y="3183136"/>
            <a:ext cx="1935480" cy="215860"/>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Pro Semi Bold" pitchFamily="34" charset="0"/>
                <a:ea typeface="Source Serif Pro Semi Bold" pitchFamily="34" charset="-122"/>
                <a:cs typeface="Source Serif Pro Semi Bold" pitchFamily="34" charset="-120"/>
              </a:rPr>
              <a:t>Análisis de Datos/Código</a:t>
            </a:r>
            <a:endParaRPr lang="en-US" sz="1350" dirty="0"/>
          </a:p>
        </p:txBody>
      </p:sp>
      <p:sp>
        <p:nvSpPr>
          <p:cNvPr id="12" name="Text 6"/>
          <p:cNvSpPr/>
          <p:nvPr/>
        </p:nvSpPr>
        <p:spPr>
          <a:xfrm>
            <a:off x="7158514" y="3487103"/>
            <a:ext cx="6680954" cy="235029"/>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Pro" pitchFamily="34" charset="0"/>
                <a:ea typeface="Source Sans Pro" pitchFamily="34" charset="-122"/>
                <a:cs typeface="Source Sans Pro" pitchFamily="34" charset="-120"/>
              </a:rPr>
              <a:t>DeepSeek &gt; Meta AI (Llama 4) &gt; ChatGPT</a:t>
            </a:r>
            <a:endParaRPr lang="en-US" sz="1150" dirty="0"/>
          </a:p>
        </p:txBody>
      </p:sp>
      <p:pic>
        <p:nvPicPr>
          <p:cNvPr id="13" name="Image 4" descr="preencoded.png">    </p:cNvPr>
          <p:cNvPicPr>
            <a:picLocks noChangeAspect="1"/>
          </p:cNvPicPr>
          <p:nvPr/>
        </p:nvPicPr>
        <p:blipFill>
          <a:blip r:embed="rId5"/>
          <a:stretch>
            <a:fillRect/>
          </a:stretch>
        </p:blipFill>
        <p:spPr>
          <a:xfrm>
            <a:off x="6277332" y="3917633"/>
            <a:ext cx="734378" cy="881301"/>
          </a:xfrm>
          <a:prstGeom prst="rect">
            <a:avLst/>
          </a:prstGeom>
        </p:spPr>
      </p:pic>
      <p:sp>
        <p:nvSpPr>
          <p:cNvPr id="14" name="Text 7"/>
          <p:cNvSpPr/>
          <p:nvPr/>
        </p:nvSpPr>
        <p:spPr>
          <a:xfrm>
            <a:off x="7158514" y="4064437"/>
            <a:ext cx="1728073" cy="215860"/>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Pro Semi Bold" pitchFamily="34" charset="0"/>
                <a:ea typeface="Source Serif Pro Semi Bold" pitchFamily="34" charset="-122"/>
                <a:cs typeface="Source Serif Pro Semi Bold" pitchFamily="34" charset="-120"/>
              </a:rPr>
              <a:t>Información Actual</a:t>
            </a:r>
            <a:endParaRPr lang="en-US" sz="1350" dirty="0"/>
          </a:p>
        </p:txBody>
      </p:sp>
      <p:sp>
        <p:nvSpPr>
          <p:cNvPr id="15" name="Text 8"/>
          <p:cNvSpPr/>
          <p:nvPr/>
        </p:nvSpPr>
        <p:spPr>
          <a:xfrm>
            <a:off x="7158514" y="4368403"/>
            <a:ext cx="6680954" cy="235029"/>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Pro" pitchFamily="34" charset="0"/>
                <a:ea typeface="Source Sans Pro" pitchFamily="34" charset="-122"/>
                <a:cs typeface="Source Sans Pro" pitchFamily="34" charset="-120"/>
              </a:rPr>
              <a:t>Grok &gt; Gemini (Google Search) &gt; Meta AI (Bing)</a:t>
            </a:r>
            <a:endParaRPr lang="en-US" sz="1150" dirty="0"/>
          </a:p>
        </p:txBody>
      </p:sp>
      <p:pic>
        <p:nvPicPr>
          <p:cNvPr id="16" name="Image 5" descr="preencoded.png">    </p:cNvPr>
          <p:cNvPicPr>
            <a:picLocks noChangeAspect="1"/>
          </p:cNvPicPr>
          <p:nvPr/>
        </p:nvPicPr>
        <p:blipFill>
          <a:blip r:embed="rId6"/>
          <a:stretch>
            <a:fillRect/>
          </a:stretch>
        </p:blipFill>
        <p:spPr>
          <a:xfrm>
            <a:off x="6277332" y="4964073"/>
            <a:ext cx="734378" cy="881301"/>
          </a:xfrm>
          <a:prstGeom prst="rect">
            <a:avLst/>
          </a:prstGeom>
        </p:spPr>
      </p:pic>
      <p:sp>
        <p:nvSpPr>
          <p:cNvPr id="17" name="Text 9"/>
          <p:cNvSpPr/>
          <p:nvPr/>
        </p:nvSpPr>
        <p:spPr>
          <a:xfrm>
            <a:off x="7158514" y="5110877"/>
            <a:ext cx="1933813" cy="215860"/>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Pro Semi Bold" pitchFamily="34" charset="0"/>
                <a:ea typeface="Source Serif Pro Semi Bold" pitchFamily="34" charset="-122"/>
                <a:cs typeface="Source Serif Pro Semi Bold" pitchFamily="34" charset="-120"/>
              </a:rPr>
              <a:t>Documentos Multimedia</a:t>
            </a:r>
            <a:endParaRPr lang="en-US" sz="1350" dirty="0"/>
          </a:p>
        </p:txBody>
      </p:sp>
      <p:sp>
        <p:nvSpPr>
          <p:cNvPr id="18" name="Text 10"/>
          <p:cNvSpPr/>
          <p:nvPr/>
        </p:nvSpPr>
        <p:spPr>
          <a:xfrm>
            <a:off x="7158514" y="5414843"/>
            <a:ext cx="6680954" cy="235029"/>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Pro" pitchFamily="34" charset="0"/>
                <a:ea typeface="Source Sans Pro" pitchFamily="34" charset="-122"/>
                <a:cs typeface="Source Sans Pro" pitchFamily="34" charset="-120"/>
              </a:rPr>
              <a:t>Meta AI (multimodal) &gt; MiniMax &gt; Gemini</a:t>
            </a:r>
            <a:endParaRPr lang="en-US" sz="1150" dirty="0"/>
          </a:p>
        </p:txBody>
      </p:sp>
      <p:pic>
        <p:nvPicPr>
          <p:cNvPr id="19" name="Image 6" descr="preencoded.png">    </p:cNvPr>
          <p:cNvPicPr>
            <a:picLocks noChangeAspect="1"/>
          </p:cNvPicPr>
          <p:nvPr/>
        </p:nvPicPr>
        <p:blipFill>
          <a:blip r:embed="rId7"/>
          <a:stretch>
            <a:fillRect/>
          </a:stretch>
        </p:blipFill>
        <p:spPr>
          <a:xfrm>
            <a:off x="6277332" y="5845373"/>
            <a:ext cx="734378" cy="881301"/>
          </a:xfrm>
          <a:prstGeom prst="rect">
            <a:avLst/>
          </a:prstGeom>
        </p:spPr>
      </p:pic>
      <p:sp>
        <p:nvSpPr>
          <p:cNvPr id="20" name="Text 11"/>
          <p:cNvSpPr/>
          <p:nvPr/>
        </p:nvSpPr>
        <p:spPr>
          <a:xfrm>
            <a:off x="7158514" y="5992178"/>
            <a:ext cx="1918811" cy="215860"/>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Pro Semi Bold" pitchFamily="34" charset="0"/>
                <a:ea typeface="Source Serif Pro Semi Bold" pitchFamily="34" charset="-122"/>
                <a:cs typeface="Source Serif Pro Semi Bold" pitchFamily="34" charset="-120"/>
              </a:rPr>
              <a:t>Razonamiento Complejo</a:t>
            </a:r>
            <a:endParaRPr lang="en-US" sz="1350" dirty="0"/>
          </a:p>
        </p:txBody>
      </p:sp>
      <p:sp>
        <p:nvSpPr>
          <p:cNvPr id="21" name="Text 12"/>
          <p:cNvSpPr/>
          <p:nvPr/>
        </p:nvSpPr>
        <p:spPr>
          <a:xfrm>
            <a:off x="7158514" y="6296144"/>
            <a:ext cx="6680954" cy="235029"/>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Pro" pitchFamily="34" charset="0"/>
                <a:ea typeface="Source Sans Pro" pitchFamily="34" charset="-122"/>
                <a:cs typeface="Source Sans Pro" pitchFamily="34" charset="-120"/>
              </a:rPr>
              <a:t>DeepSeek R1 &gt; Gemini 2.5 Pro Deep Think &gt; ChatGPT o1</a:t>
            </a:r>
            <a:endParaRPr lang="en-US" sz="1150" dirty="0"/>
          </a:p>
        </p:txBody>
      </p:sp>
      <p:pic>
        <p:nvPicPr>
          <p:cNvPr id="22" name="Image 7" descr="preencoded.png">    </p:cNvPr>
          <p:cNvPicPr>
            <a:picLocks noChangeAspect="1"/>
          </p:cNvPicPr>
          <p:nvPr/>
        </p:nvPicPr>
        <p:blipFill>
          <a:blip r:embed="rId8"/>
          <a:stretch>
            <a:fillRect/>
          </a:stretch>
        </p:blipFill>
        <p:spPr>
          <a:xfrm>
            <a:off x="6277332" y="6726674"/>
            <a:ext cx="734378" cy="881301"/>
          </a:xfrm>
          <a:prstGeom prst="rect">
            <a:avLst/>
          </a:prstGeom>
        </p:spPr>
      </p:pic>
      <p:sp>
        <p:nvSpPr>
          <p:cNvPr id="23" name="Text 13"/>
          <p:cNvSpPr/>
          <p:nvPr/>
        </p:nvSpPr>
        <p:spPr>
          <a:xfrm>
            <a:off x="7158514" y="6873478"/>
            <a:ext cx="1912739" cy="215860"/>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Pro Semi Bold" pitchFamily="34" charset="0"/>
                <a:ea typeface="Source Serif Pro Semi Bold" pitchFamily="34" charset="-122"/>
                <a:cs typeface="Source Serif Pro Semi Bold" pitchFamily="34" charset="-120"/>
              </a:rPr>
              <a:t>Integración Ecosistemas</a:t>
            </a:r>
            <a:endParaRPr lang="en-US" sz="1350" dirty="0"/>
          </a:p>
        </p:txBody>
      </p:sp>
      <p:sp>
        <p:nvSpPr>
          <p:cNvPr id="24" name="Text 14"/>
          <p:cNvSpPr/>
          <p:nvPr/>
        </p:nvSpPr>
        <p:spPr>
          <a:xfrm>
            <a:off x="7158514" y="7177445"/>
            <a:ext cx="6680954" cy="235029"/>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Pro" pitchFamily="34" charset="0"/>
                <a:ea typeface="Source Sans Pro" pitchFamily="34" charset="-122"/>
                <a:cs typeface="Source Sans Pro" pitchFamily="34" charset="-120"/>
              </a:rPr>
              <a:t>Gemini (Google) &gt; ChatGPT (Microsoft) &gt; Meta AI (Facebook/Instagram)</a:t>
            </a:r>
            <a:endParaRPr lang="en-US" sz="11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837724" y="756880"/>
            <a:ext cx="4787503" cy="598408"/>
          </a:xfrm>
          <a:prstGeom prst="rect">
            <a:avLst/>
          </a:prstGeom>
          <a:noFill/>
          <a:ln/>
        </p:spPr>
        <p:txBody>
          <a:bodyPr wrap="none" lIns="0" tIns="0" rIns="0" bIns="0" rtlCol="0" anchor="t"/>
          <a:lstStyle/>
          <a:p>
            <a:pPr algn="l" indent="0" marL="0">
              <a:lnSpc>
                <a:spcPts val="4700"/>
              </a:lnSpc>
              <a:buNone/>
            </a:pPr>
            <a:r>
              <a:rPr lang="en-US" sz="3750" dirty="0">
                <a:solidFill>
                  <a:srgbClr val="D73AD7"/>
                </a:solidFill>
                <a:latin typeface="Source Serif Pro Semi Bold" pitchFamily="34" charset="0"/>
                <a:ea typeface="Source Serif Pro Semi Bold" pitchFamily="34" charset="-122"/>
                <a:cs typeface="Source Serif Pro Semi Bold" pitchFamily="34" charset="-120"/>
              </a:rPr>
              <a:t>Takeaways Clave</a:t>
            </a:r>
            <a:endParaRPr lang="en-US" sz="3750" dirty="0"/>
          </a:p>
        </p:txBody>
      </p:sp>
      <p:sp>
        <p:nvSpPr>
          <p:cNvPr id="3" name="Shape 1"/>
          <p:cNvSpPr/>
          <p:nvPr/>
        </p:nvSpPr>
        <p:spPr>
          <a:xfrm>
            <a:off x="837724" y="1762125"/>
            <a:ext cx="457795" cy="457795"/>
          </a:xfrm>
          <a:prstGeom prst="roundRect">
            <a:avLst>
              <a:gd name="adj" fmla="val 18668"/>
            </a:avLst>
          </a:prstGeom>
          <a:solidFill>
            <a:srgbClr val="F4D4F7"/>
          </a:solidFill>
          <a:ln w="7620">
            <a:solidFill>
              <a:srgbClr val="DABADD"/>
            </a:solidFill>
            <a:prstDash val="solid"/>
          </a:ln>
        </p:spPr>
      </p:sp>
      <p:sp>
        <p:nvSpPr>
          <p:cNvPr id="4" name="Text 2"/>
          <p:cNvSpPr/>
          <p:nvPr/>
        </p:nvSpPr>
        <p:spPr>
          <a:xfrm>
            <a:off x="922972" y="1811476"/>
            <a:ext cx="287179" cy="358973"/>
          </a:xfrm>
          <a:prstGeom prst="rect">
            <a:avLst/>
          </a:prstGeom>
          <a:noFill/>
          <a:ln/>
        </p:spPr>
        <p:txBody>
          <a:bodyPr wrap="none" lIns="0" tIns="0" rIns="0" bIns="0" rtlCol="0" anchor="t"/>
          <a:lstStyle/>
          <a:p>
            <a:pPr algn="ctr" indent="0" marL="0">
              <a:lnSpc>
                <a:spcPts val="2250"/>
              </a:lnSpc>
              <a:buNone/>
            </a:pPr>
            <a:r>
              <a:rPr lang="en-US" sz="225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50" dirty="0"/>
          </a:p>
        </p:txBody>
      </p:sp>
      <p:sp>
        <p:nvSpPr>
          <p:cNvPr id="5" name="Text 3"/>
          <p:cNvSpPr/>
          <p:nvPr/>
        </p:nvSpPr>
        <p:spPr>
          <a:xfrm>
            <a:off x="1498878" y="1832015"/>
            <a:ext cx="2749510" cy="299204"/>
          </a:xfrm>
          <a:prstGeom prst="rect">
            <a:avLst/>
          </a:prstGeom>
          <a:noFill/>
          <a:ln/>
        </p:spPr>
        <p:txBody>
          <a:bodyPr wrap="none" lIns="0" tIns="0" rIns="0" bIns="0" rtlCol="0" anchor="t"/>
          <a:lstStyle/>
          <a:p>
            <a:pPr algn="l" indent="0" marL="0">
              <a:lnSpc>
                <a:spcPts val="235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La especificidad es poder</a:t>
            </a:r>
            <a:endParaRPr lang="en-US" sz="1850" dirty="0"/>
          </a:p>
        </p:txBody>
      </p:sp>
      <p:sp>
        <p:nvSpPr>
          <p:cNvPr id="6" name="Text 4"/>
          <p:cNvSpPr/>
          <p:nvPr/>
        </p:nvSpPr>
        <p:spPr>
          <a:xfrm>
            <a:off x="1498878" y="2253258"/>
            <a:ext cx="12293798" cy="325517"/>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Source Sans Pro" pitchFamily="34" charset="0"/>
                <a:ea typeface="Source Sans Pro" pitchFamily="34" charset="-122"/>
                <a:cs typeface="Source Sans Pro" pitchFamily="34" charset="-120"/>
              </a:rPr>
              <a:t>Prompts detallados = mejores resultados</a:t>
            </a:r>
            <a:endParaRPr lang="en-US" sz="1600" dirty="0"/>
          </a:p>
        </p:txBody>
      </p:sp>
      <p:sp>
        <p:nvSpPr>
          <p:cNvPr id="7" name="Shape 5"/>
          <p:cNvSpPr/>
          <p:nvPr/>
        </p:nvSpPr>
        <p:spPr>
          <a:xfrm>
            <a:off x="837724" y="2985611"/>
            <a:ext cx="457795" cy="457795"/>
          </a:xfrm>
          <a:prstGeom prst="roundRect">
            <a:avLst>
              <a:gd name="adj" fmla="val 18668"/>
            </a:avLst>
          </a:prstGeom>
          <a:solidFill>
            <a:srgbClr val="F4D4F7"/>
          </a:solidFill>
          <a:ln w="7620">
            <a:solidFill>
              <a:srgbClr val="DABADD"/>
            </a:solidFill>
            <a:prstDash val="solid"/>
          </a:ln>
        </p:spPr>
      </p:sp>
      <p:sp>
        <p:nvSpPr>
          <p:cNvPr id="8" name="Text 6"/>
          <p:cNvSpPr/>
          <p:nvPr/>
        </p:nvSpPr>
        <p:spPr>
          <a:xfrm>
            <a:off x="922972" y="3034963"/>
            <a:ext cx="287179" cy="358973"/>
          </a:xfrm>
          <a:prstGeom prst="rect">
            <a:avLst/>
          </a:prstGeom>
          <a:noFill/>
          <a:ln/>
        </p:spPr>
        <p:txBody>
          <a:bodyPr wrap="none" lIns="0" tIns="0" rIns="0" bIns="0" rtlCol="0" anchor="t"/>
          <a:lstStyle/>
          <a:p>
            <a:pPr algn="ctr" indent="0" marL="0">
              <a:lnSpc>
                <a:spcPts val="2250"/>
              </a:lnSpc>
              <a:buNone/>
            </a:pPr>
            <a:r>
              <a:rPr lang="en-US" sz="225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50" dirty="0"/>
          </a:p>
        </p:txBody>
      </p:sp>
      <p:sp>
        <p:nvSpPr>
          <p:cNvPr id="9" name="Text 7"/>
          <p:cNvSpPr/>
          <p:nvPr/>
        </p:nvSpPr>
        <p:spPr>
          <a:xfrm>
            <a:off x="1498878" y="3055501"/>
            <a:ext cx="2393752" cy="299204"/>
          </a:xfrm>
          <a:prstGeom prst="rect">
            <a:avLst/>
          </a:prstGeom>
          <a:noFill/>
          <a:ln/>
        </p:spPr>
        <p:txBody>
          <a:bodyPr wrap="none" lIns="0" tIns="0" rIns="0" bIns="0" rtlCol="0" anchor="t"/>
          <a:lstStyle/>
          <a:p>
            <a:pPr algn="l" indent="0" marL="0">
              <a:lnSpc>
                <a:spcPts val="235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Itera y mejora</a:t>
            </a:r>
            <a:endParaRPr lang="en-US" sz="1850" dirty="0"/>
          </a:p>
        </p:txBody>
      </p:sp>
      <p:sp>
        <p:nvSpPr>
          <p:cNvPr id="10" name="Text 8"/>
          <p:cNvSpPr/>
          <p:nvPr/>
        </p:nvSpPr>
        <p:spPr>
          <a:xfrm>
            <a:off x="1498878" y="3476744"/>
            <a:ext cx="12293798" cy="325517"/>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Source Sans Pro" pitchFamily="34" charset="0"/>
                <a:ea typeface="Source Sans Pro" pitchFamily="34" charset="-122"/>
                <a:cs typeface="Source Sans Pro" pitchFamily="34" charset="-120"/>
              </a:rPr>
              <a:t>El primer prompt rara vez es el mejor</a:t>
            </a:r>
            <a:endParaRPr lang="en-US" sz="1600" dirty="0"/>
          </a:p>
        </p:txBody>
      </p:sp>
      <p:sp>
        <p:nvSpPr>
          <p:cNvPr id="11" name="Shape 9"/>
          <p:cNvSpPr/>
          <p:nvPr/>
        </p:nvSpPr>
        <p:spPr>
          <a:xfrm>
            <a:off x="837724" y="4209098"/>
            <a:ext cx="457795" cy="457795"/>
          </a:xfrm>
          <a:prstGeom prst="roundRect">
            <a:avLst>
              <a:gd name="adj" fmla="val 18668"/>
            </a:avLst>
          </a:prstGeom>
          <a:solidFill>
            <a:srgbClr val="F4D4F7"/>
          </a:solidFill>
          <a:ln w="7620">
            <a:solidFill>
              <a:srgbClr val="DABADD"/>
            </a:solidFill>
            <a:prstDash val="solid"/>
          </a:ln>
        </p:spPr>
      </p:sp>
      <p:sp>
        <p:nvSpPr>
          <p:cNvPr id="12" name="Text 10"/>
          <p:cNvSpPr/>
          <p:nvPr/>
        </p:nvSpPr>
        <p:spPr>
          <a:xfrm>
            <a:off x="922972" y="4258449"/>
            <a:ext cx="287179" cy="358973"/>
          </a:xfrm>
          <a:prstGeom prst="rect">
            <a:avLst/>
          </a:prstGeom>
          <a:noFill/>
          <a:ln/>
        </p:spPr>
        <p:txBody>
          <a:bodyPr wrap="none" lIns="0" tIns="0" rIns="0" bIns="0" rtlCol="0" anchor="t"/>
          <a:lstStyle/>
          <a:p>
            <a:pPr algn="ctr" indent="0" marL="0">
              <a:lnSpc>
                <a:spcPts val="2250"/>
              </a:lnSpc>
              <a:buNone/>
            </a:pPr>
            <a:r>
              <a:rPr lang="en-US" sz="225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50" dirty="0"/>
          </a:p>
        </p:txBody>
      </p:sp>
      <p:sp>
        <p:nvSpPr>
          <p:cNvPr id="13" name="Text 11"/>
          <p:cNvSpPr/>
          <p:nvPr/>
        </p:nvSpPr>
        <p:spPr>
          <a:xfrm>
            <a:off x="1498878" y="4278987"/>
            <a:ext cx="2393752" cy="299204"/>
          </a:xfrm>
          <a:prstGeom prst="rect">
            <a:avLst/>
          </a:prstGeom>
          <a:noFill/>
          <a:ln/>
        </p:spPr>
        <p:txBody>
          <a:bodyPr wrap="none" lIns="0" tIns="0" rIns="0" bIns="0" rtlCol="0" anchor="t"/>
          <a:lstStyle/>
          <a:p>
            <a:pPr algn="l" indent="0" marL="0">
              <a:lnSpc>
                <a:spcPts val="235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Contexto es crucial</a:t>
            </a:r>
            <a:endParaRPr lang="en-US" sz="1850" dirty="0"/>
          </a:p>
        </p:txBody>
      </p:sp>
      <p:sp>
        <p:nvSpPr>
          <p:cNvPr id="14" name="Text 12"/>
          <p:cNvSpPr/>
          <p:nvPr/>
        </p:nvSpPr>
        <p:spPr>
          <a:xfrm>
            <a:off x="1498878" y="4700230"/>
            <a:ext cx="12293798" cy="325517"/>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Source Sans Pro" pitchFamily="34" charset="0"/>
                <a:ea typeface="Source Sans Pro" pitchFamily="34" charset="-122"/>
                <a:cs typeface="Source Sans Pro" pitchFamily="34" charset="-120"/>
              </a:rPr>
              <a:t>Proporciona información relevante</a:t>
            </a:r>
            <a:endParaRPr lang="en-US" sz="1600" dirty="0"/>
          </a:p>
        </p:txBody>
      </p:sp>
      <p:sp>
        <p:nvSpPr>
          <p:cNvPr id="15" name="Shape 13"/>
          <p:cNvSpPr/>
          <p:nvPr/>
        </p:nvSpPr>
        <p:spPr>
          <a:xfrm>
            <a:off x="837724" y="5432584"/>
            <a:ext cx="457795" cy="457795"/>
          </a:xfrm>
          <a:prstGeom prst="roundRect">
            <a:avLst>
              <a:gd name="adj" fmla="val 18668"/>
            </a:avLst>
          </a:prstGeom>
          <a:solidFill>
            <a:srgbClr val="F4D4F7"/>
          </a:solidFill>
          <a:ln w="7620">
            <a:solidFill>
              <a:srgbClr val="DABADD"/>
            </a:solidFill>
            <a:prstDash val="solid"/>
          </a:ln>
        </p:spPr>
      </p:sp>
      <p:sp>
        <p:nvSpPr>
          <p:cNvPr id="16" name="Text 14"/>
          <p:cNvSpPr/>
          <p:nvPr/>
        </p:nvSpPr>
        <p:spPr>
          <a:xfrm>
            <a:off x="922972" y="5481935"/>
            <a:ext cx="287179" cy="358973"/>
          </a:xfrm>
          <a:prstGeom prst="rect">
            <a:avLst/>
          </a:prstGeom>
          <a:noFill/>
          <a:ln/>
        </p:spPr>
        <p:txBody>
          <a:bodyPr wrap="none" lIns="0" tIns="0" rIns="0" bIns="0" rtlCol="0" anchor="t"/>
          <a:lstStyle/>
          <a:p>
            <a:pPr algn="ctr" indent="0" marL="0">
              <a:lnSpc>
                <a:spcPts val="2250"/>
              </a:lnSpc>
              <a:buNone/>
            </a:pPr>
            <a:r>
              <a:rPr lang="en-US" sz="2250"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250" dirty="0"/>
          </a:p>
        </p:txBody>
      </p:sp>
      <p:sp>
        <p:nvSpPr>
          <p:cNvPr id="17" name="Text 15"/>
          <p:cNvSpPr/>
          <p:nvPr/>
        </p:nvSpPr>
        <p:spPr>
          <a:xfrm>
            <a:off x="1498878" y="5502473"/>
            <a:ext cx="2393752" cy="299204"/>
          </a:xfrm>
          <a:prstGeom prst="rect">
            <a:avLst/>
          </a:prstGeom>
          <a:noFill/>
          <a:ln/>
        </p:spPr>
        <p:txBody>
          <a:bodyPr wrap="none" lIns="0" tIns="0" rIns="0" bIns="0" rtlCol="0" anchor="t"/>
          <a:lstStyle/>
          <a:p>
            <a:pPr algn="l" indent="0" marL="0">
              <a:lnSpc>
                <a:spcPts val="235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Verifica siempre</a:t>
            </a:r>
            <a:endParaRPr lang="en-US" sz="1850" dirty="0"/>
          </a:p>
        </p:txBody>
      </p:sp>
      <p:sp>
        <p:nvSpPr>
          <p:cNvPr id="18" name="Text 16"/>
          <p:cNvSpPr/>
          <p:nvPr/>
        </p:nvSpPr>
        <p:spPr>
          <a:xfrm>
            <a:off x="1498878" y="5923717"/>
            <a:ext cx="12293798" cy="325517"/>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Source Sans Pro" pitchFamily="34" charset="0"/>
                <a:ea typeface="Source Sans Pro" pitchFamily="34" charset="-122"/>
                <a:cs typeface="Source Sans Pro" pitchFamily="34" charset="-120"/>
              </a:rPr>
              <a:t>La IA es una herramienta, no una verdad absoluta</a:t>
            </a:r>
            <a:endParaRPr lang="en-US" sz="1600" dirty="0"/>
          </a:p>
        </p:txBody>
      </p:sp>
      <p:sp>
        <p:nvSpPr>
          <p:cNvPr id="19" name="Shape 17"/>
          <p:cNvSpPr/>
          <p:nvPr/>
        </p:nvSpPr>
        <p:spPr>
          <a:xfrm>
            <a:off x="837724" y="6656070"/>
            <a:ext cx="457795" cy="457795"/>
          </a:xfrm>
          <a:prstGeom prst="roundRect">
            <a:avLst>
              <a:gd name="adj" fmla="val 18668"/>
            </a:avLst>
          </a:prstGeom>
          <a:solidFill>
            <a:srgbClr val="F4D4F7"/>
          </a:solidFill>
          <a:ln w="7620">
            <a:solidFill>
              <a:srgbClr val="DABADD"/>
            </a:solidFill>
            <a:prstDash val="solid"/>
          </a:ln>
        </p:spPr>
      </p:sp>
      <p:sp>
        <p:nvSpPr>
          <p:cNvPr id="20" name="Text 18"/>
          <p:cNvSpPr/>
          <p:nvPr/>
        </p:nvSpPr>
        <p:spPr>
          <a:xfrm>
            <a:off x="922972" y="6705421"/>
            <a:ext cx="287179" cy="358973"/>
          </a:xfrm>
          <a:prstGeom prst="rect">
            <a:avLst/>
          </a:prstGeom>
          <a:noFill/>
          <a:ln/>
        </p:spPr>
        <p:txBody>
          <a:bodyPr wrap="none" lIns="0" tIns="0" rIns="0" bIns="0" rtlCol="0" anchor="t"/>
          <a:lstStyle/>
          <a:p>
            <a:pPr algn="ctr" indent="0" marL="0">
              <a:lnSpc>
                <a:spcPts val="2250"/>
              </a:lnSpc>
              <a:buNone/>
            </a:pPr>
            <a:r>
              <a:rPr lang="en-US" sz="2250" dirty="0">
                <a:solidFill>
                  <a:srgbClr val="272525"/>
                </a:solidFill>
                <a:latin typeface="Source Serif Pro Semi Bold" pitchFamily="34" charset="0"/>
                <a:ea typeface="Source Serif Pro Semi Bold" pitchFamily="34" charset="-122"/>
                <a:cs typeface="Source Serif Pro Semi Bold" pitchFamily="34" charset="-120"/>
              </a:rPr>
              <a:t>5</a:t>
            </a:r>
            <a:endParaRPr lang="en-US" sz="2250" dirty="0"/>
          </a:p>
        </p:txBody>
      </p:sp>
      <p:sp>
        <p:nvSpPr>
          <p:cNvPr id="21" name="Text 19"/>
          <p:cNvSpPr/>
          <p:nvPr/>
        </p:nvSpPr>
        <p:spPr>
          <a:xfrm>
            <a:off x="1498878" y="6725960"/>
            <a:ext cx="2446615" cy="299204"/>
          </a:xfrm>
          <a:prstGeom prst="rect">
            <a:avLst/>
          </a:prstGeom>
          <a:noFill/>
          <a:ln/>
        </p:spPr>
        <p:txBody>
          <a:bodyPr wrap="none" lIns="0" tIns="0" rIns="0" bIns="0" rtlCol="0" anchor="t"/>
          <a:lstStyle/>
          <a:p>
            <a:pPr algn="l" indent="0" marL="0">
              <a:lnSpc>
                <a:spcPts val="235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Documenta tu proceso</a:t>
            </a:r>
            <a:endParaRPr lang="en-US" sz="1850" dirty="0"/>
          </a:p>
        </p:txBody>
      </p:sp>
      <p:sp>
        <p:nvSpPr>
          <p:cNvPr id="22" name="Text 20"/>
          <p:cNvSpPr/>
          <p:nvPr/>
        </p:nvSpPr>
        <p:spPr>
          <a:xfrm>
            <a:off x="1498878" y="7147203"/>
            <a:ext cx="12293798" cy="325517"/>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Source Sans Pro" pitchFamily="34" charset="0"/>
                <a:ea typeface="Source Sans Pro" pitchFamily="34" charset="-122"/>
                <a:cs typeface="Source Sans Pro" pitchFamily="34" charset="-120"/>
              </a:rPr>
              <a:t>Transparencia en el uso de IA</a:t>
            </a:r>
            <a:endParaRPr lang="en-US"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837724" y="1403390"/>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Próximos Pasos</a:t>
            </a:r>
            <a:endParaRPr lang="en-US" sz="4400" dirty="0"/>
          </a:p>
        </p:txBody>
      </p:sp>
      <p:sp>
        <p:nvSpPr>
          <p:cNvPr id="3" name="Text 1"/>
          <p:cNvSpPr/>
          <p:nvPr/>
        </p:nvSpPr>
        <p:spPr>
          <a:xfrm>
            <a:off x="837724" y="258615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Practica con tus propios datos de investigación</a:t>
            </a:r>
            <a:endParaRPr lang="en-US" sz="1850" dirty="0"/>
          </a:p>
        </p:txBody>
      </p:sp>
      <p:sp>
        <p:nvSpPr>
          <p:cNvPr id="4" name="Text 2"/>
          <p:cNvSpPr/>
          <p:nvPr/>
        </p:nvSpPr>
        <p:spPr>
          <a:xfrm>
            <a:off x="837724" y="305288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Experimenta con diferentes modelos de IA</a:t>
            </a:r>
            <a:endParaRPr lang="en-US" sz="1850" dirty="0"/>
          </a:p>
        </p:txBody>
      </p:sp>
      <p:sp>
        <p:nvSpPr>
          <p:cNvPr id="5" name="Text 3"/>
          <p:cNvSpPr/>
          <p:nvPr/>
        </p:nvSpPr>
        <p:spPr>
          <a:xfrm>
            <a:off x="837724" y="351960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Comparte técnicas exitosas con colegas</a:t>
            </a:r>
            <a:endParaRPr lang="en-US" sz="1850" dirty="0"/>
          </a:p>
        </p:txBody>
      </p:sp>
      <p:sp>
        <p:nvSpPr>
          <p:cNvPr id="6" name="Text 4"/>
          <p:cNvSpPr/>
          <p:nvPr/>
        </p:nvSpPr>
        <p:spPr>
          <a:xfrm>
            <a:off x="837724" y="398633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Mantente actualizado con nuevas herramientas</a:t>
            </a:r>
            <a:endParaRPr lang="en-US" sz="1850" dirty="0"/>
          </a:p>
        </p:txBody>
      </p:sp>
      <p:sp>
        <p:nvSpPr>
          <p:cNvPr id="7" name="Text 5"/>
          <p:cNvSpPr/>
          <p:nvPr/>
        </p:nvSpPr>
        <p:spPr>
          <a:xfrm>
            <a:off x="837724" y="4728329"/>
            <a:ext cx="3379470" cy="422315"/>
          </a:xfrm>
          <a:prstGeom prst="rect">
            <a:avLst/>
          </a:prstGeom>
          <a:noFill/>
          <a:ln/>
        </p:spPr>
        <p:txBody>
          <a:bodyPr wrap="none" lIns="0" tIns="0" rIns="0" bIns="0" rtlCol="0" anchor="t"/>
          <a:lstStyle/>
          <a:p>
            <a:pPr algn="l" indent="0" marL="0">
              <a:lnSpc>
                <a:spcPts val="3300"/>
              </a:lnSpc>
              <a:buNone/>
            </a:pPr>
            <a:r>
              <a:rPr lang="en-US" sz="2650" dirty="0">
                <a:solidFill>
                  <a:srgbClr val="D73AD7"/>
                </a:solidFill>
                <a:latin typeface="Source Serif Pro Semi Bold" pitchFamily="34" charset="0"/>
                <a:ea typeface="Source Serif Pro Semi Bold" pitchFamily="34" charset="-122"/>
                <a:cs typeface="Source Serif Pro Semi Bold" pitchFamily="34" charset="-120"/>
              </a:rPr>
              <a:t>Recursos Útiles</a:t>
            </a:r>
            <a:endParaRPr lang="en-US" sz="2650" dirty="0"/>
          </a:p>
        </p:txBody>
      </p:sp>
      <p:sp>
        <p:nvSpPr>
          <p:cNvPr id="8" name="Text 6"/>
          <p:cNvSpPr/>
          <p:nvPr/>
        </p:nvSpPr>
        <p:spPr>
          <a:xfrm>
            <a:off x="837724" y="550961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Biblioteca de prompts:</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a:t>
            </a:r>
            <a:pPr algn="l" indent="0" marL="0">
              <a:lnSpc>
                <a:spcPts val="3000"/>
              </a:lnSpc>
              <a:buNone/>
            </a:pPr>
            <a:r>
              <a:rPr lang="en-US" sz="1850" u="sng" dirty="0">
                <a:solidFill>
                  <a:srgbClr val="D75BE2"/>
                </a:solidFill>
                <a:latin typeface="Source Sans Pro" pitchFamily="34" charset="0"/>
                <a:ea typeface="Source Sans Pro" pitchFamily="34" charset="-122"/>
                <a:cs typeface="Source Sans Pro"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https://prompts.chat/</a:t>
            </a:r>
            <a:endParaRPr lang="en-US" sz="1850" dirty="0"/>
          </a:p>
        </p:txBody>
      </p:sp>
      <p:sp>
        <p:nvSpPr>
          <p:cNvPr id="9" name="Text 7"/>
          <p:cNvSpPr/>
          <p:nvPr/>
        </p:nvSpPr>
        <p:spPr>
          <a:xfrm>
            <a:off x="837724" y="597634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Repositorio con presentación: </a:t>
            </a:r>
            <a:pPr algn="l" indent="0" marL="0">
              <a:lnSpc>
                <a:spcPts val="3000"/>
              </a:lnSpc>
              <a:buNone/>
            </a:pPr>
            <a:r>
              <a:rPr lang="en-US" sz="1850" u="sng" dirty="0">
                <a:solidFill>
                  <a:srgbClr val="D75BE2"/>
                </a:solidFill>
                <a:latin typeface="Source Sans Pro" pitchFamily="34" charset="0"/>
                <a:ea typeface="Source Sans Pro" pitchFamily="34" charset="-122"/>
                <a:cs typeface="Source Sans Pr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https://github.com/debaq/</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Pres-prompts</a:t>
            </a:r>
            <a:endParaRPr lang="en-US" sz="1850" dirty="0"/>
          </a:p>
        </p:txBody>
      </p:sp>
      <p:sp>
        <p:nvSpPr>
          <p:cNvPr id="10" name="Text 8"/>
          <p:cNvSpPr/>
          <p:nvPr/>
        </p:nvSpPr>
        <p:spPr>
          <a:xfrm>
            <a:off x="837724" y="644306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Comunidades:</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Reddit r/ChatGPT, Discord especializados</a:t>
            </a:r>
            <a:endParaRPr lang="en-US" sz="18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837724" y="2212896"/>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¿Preguntas?</a:t>
            </a:r>
            <a:endParaRPr lang="en-US" sz="4400" dirty="0"/>
          </a:p>
        </p:txBody>
      </p:sp>
      <p:sp>
        <p:nvSpPr>
          <p:cNvPr id="3" name="Text 1"/>
          <p:cNvSpPr/>
          <p:nvPr/>
        </p:nvSpPr>
        <p:spPr>
          <a:xfrm>
            <a:off x="837724" y="3395663"/>
            <a:ext cx="12954952"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Contacto:</a:t>
            </a:r>
            <a:endParaRPr lang="en-US" sz="1850" dirty="0"/>
          </a:p>
        </p:txBody>
      </p:sp>
      <p:sp>
        <p:nvSpPr>
          <p:cNvPr id="4" name="Text 2"/>
          <p:cNvSpPr/>
          <p:nvPr/>
        </p:nvSpPr>
        <p:spPr>
          <a:xfrm>
            <a:off x="837724" y="404788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Ms. Nicolás Baier</a:t>
            </a:r>
            <a:endParaRPr lang="en-US" sz="1850" dirty="0"/>
          </a:p>
        </p:txBody>
      </p:sp>
      <p:sp>
        <p:nvSpPr>
          <p:cNvPr id="5" name="Text 3"/>
          <p:cNvSpPr/>
          <p:nvPr/>
        </p:nvSpPr>
        <p:spPr>
          <a:xfrm>
            <a:off x="837724" y="451461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TECMEDHUB - Universidad Austral de Chile</a:t>
            </a:r>
            <a:endParaRPr lang="en-US" sz="1850" dirty="0"/>
          </a:p>
        </p:txBody>
      </p:sp>
      <p:sp>
        <p:nvSpPr>
          <p:cNvPr id="6" name="Text 4"/>
          <p:cNvSpPr/>
          <p:nvPr/>
        </p:nvSpPr>
        <p:spPr>
          <a:xfrm>
            <a:off x="837724" y="498133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Email:</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david.avila@uach.cl</a:t>
            </a:r>
            <a:endParaRPr lang="en-US" sz="1850" dirty="0"/>
          </a:p>
        </p:txBody>
      </p:sp>
      <p:sp>
        <p:nvSpPr>
          <p:cNvPr id="7" name="Text 5"/>
          <p:cNvSpPr/>
          <p:nvPr/>
        </p:nvSpPr>
        <p:spPr>
          <a:xfrm>
            <a:off x="837724" y="5633561"/>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¡Gracias por su atención!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0432" y="649367"/>
            <a:ext cx="7495937" cy="1384935"/>
          </a:xfrm>
          <a:prstGeom prst="rect">
            <a:avLst/>
          </a:prstGeom>
          <a:noFill/>
          <a:ln/>
        </p:spPr>
        <p:txBody>
          <a:bodyPr wrap="square" lIns="0" tIns="0" rIns="0" bIns="0" rtlCol="0" anchor="t"/>
          <a:lstStyle/>
          <a:p>
            <a:pPr algn="l" indent="0" marL="0">
              <a:lnSpc>
                <a:spcPts val="5450"/>
              </a:lnSpc>
              <a:buNone/>
            </a:pPr>
            <a:r>
              <a:rPr lang="en-US" sz="4350" dirty="0">
                <a:solidFill>
                  <a:srgbClr val="D73AD7"/>
                </a:solidFill>
                <a:latin typeface="Source Serif Pro Semi Bold" pitchFamily="34" charset="0"/>
                <a:ea typeface="Source Serif Pro Semi Bold" pitchFamily="34" charset="-122"/>
                <a:cs typeface="Source Serif Pro Semi Bold" pitchFamily="34" charset="-120"/>
              </a:rPr>
              <a:t>¿Por qué fallan estos prompts?</a:t>
            </a:r>
            <a:endParaRPr lang="en-US" sz="4350" dirty="0"/>
          </a:p>
        </p:txBody>
      </p:sp>
      <p:sp>
        <p:nvSpPr>
          <p:cNvPr id="4" name="Shape 1"/>
          <p:cNvSpPr/>
          <p:nvPr/>
        </p:nvSpPr>
        <p:spPr>
          <a:xfrm>
            <a:off x="6310432" y="2387441"/>
            <a:ext cx="529709" cy="529709"/>
          </a:xfrm>
          <a:prstGeom prst="roundRect">
            <a:avLst>
              <a:gd name="adj" fmla="val 18669"/>
            </a:avLst>
          </a:prstGeom>
          <a:solidFill>
            <a:srgbClr val="F4D4F7"/>
          </a:solidFill>
          <a:ln w="7620">
            <a:solidFill>
              <a:srgbClr val="DABADD"/>
            </a:solidFill>
            <a:prstDash val="solid"/>
          </a:ln>
        </p:spPr>
      </p:sp>
      <p:sp>
        <p:nvSpPr>
          <p:cNvPr id="5" name="Text 2"/>
          <p:cNvSpPr/>
          <p:nvPr/>
        </p:nvSpPr>
        <p:spPr>
          <a:xfrm>
            <a:off x="7075527" y="2468285"/>
            <a:ext cx="2769989" cy="346234"/>
          </a:xfrm>
          <a:prstGeom prst="rect">
            <a:avLst/>
          </a:prstGeom>
          <a:noFill/>
          <a:ln/>
        </p:spPr>
        <p:txBody>
          <a:bodyPr wrap="none" lIns="0" tIns="0" rIns="0" bIns="0" rtlCol="0" anchor="t"/>
          <a:lstStyle/>
          <a:p>
            <a:pPr algn="l" indent="0" marL="0">
              <a:lnSpc>
                <a:spcPts val="2700"/>
              </a:lnSpc>
              <a:buNone/>
            </a:pPr>
            <a:r>
              <a:rPr lang="en-US" sz="2150" dirty="0">
                <a:solidFill>
                  <a:srgbClr val="272525"/>
                </a:solidFill>
                <a:latin typeface="Source Serif Pro Semi Bold" pitchFamily="34" charset="0"/>
                <a:ea typeface="Source Serif Pro Semi Bold" pitchFamily="34" charset="-122"/>
                <a:cs typeface="Source Serif Pro Semi Bold" pitchFamily="34" charset="-120"/>
              </a:rPr>
              <a:t>Falta de especificidad</a:t>
            </a:r>
            <a:endParaRPr lang="en-US" sz="2150" dirty="0"/>
          </a:p>
        </p:txBody>
      </p:sp>
      <p:sp>
        <p:nvSpPr>
          <p:cNvPr id="6" name="Text 3"/>
          <p:cNvSpPr/>
          <p:nvPr/>
        </p:nvSpPr>
        <p:spPr>
          <a:xfrm>
            <a:off x="7075527" y="2955727"/>
            <a:ext cx="6730841" cy="376714"/>
          </a:xfrm>
          <a:prstGeom prst="rect">
            <a:avLst/>
          </a:prstGeom>
          <a:noFill/>
          <a:ln/>
        </p:spPr>
        <p:txBody>
          <a:bodyPr wrap="none" lIns="0" tIns="0" rIns="0" bIns="0" rtlCol="0" anchor="t"/>
          <a:lstStyle/>
          <a:p>
            <a:pPr algn="l" indent="0" marL="0">
              <a:lnSpc>
                <a:spcPts val="2950"/>
              </a:lnSpc>
              <a:buNone/>
            </a:pPr>
            <a:r>
              <a:rPr lang="en-US" sz="1850" dirty="0">
                <a:solidFill>
                  <a:srgbClr val="272525"/>
                </a:solidFill>
                <a:latin typeface="Source Sans Pro" pitchFamily="34" charset="0"/>
                <a:ea typeface="Source Sans Pro" pitchFamily="34" charset="-122"/>
                <a:cs typeface="Source Sans Pro" pitchFamily="34" charset="-120"/>
              </a:rPr>
              <a:t>La IA no sabe qué quieres exactamente</a:t>
            </a:r>
            <a:endParaRPr lang="en-US" sz="1850" dirty="0"/>
          </a:p>
        </p:txBody>
      </p:sp>
      <p:sp>
        <p:nvSpPr>
          <p:cNvPr id="7" name="Shape 4"/>
          <p:cNvSpPr/>
          <p:nvPr/>
        </p:nvSpPr>
        <p:spPr>
          <a:xfrm>
            <a:off x="6310432" y="3803333"/>
            <a:ext cx="529709" cy="529709"/>
          </a:xfrm>
          <a:prstGeom prst="roundRect">
            <a:avLst>
              <a:gd name="adj" fmla="val 18669"/>
            </a:avLst>
          </a:prstGeom>
          <a:solidFill>
            <a:srgbClr val="F4D4F7"/>
          </a:solidFill>
          <a:ln w="7620">
            <a:solidFill>
              <a:srgbClr val="DABADD"/>
            </a:solidFill>
            <a:prstDash val="solid"/>
          </a:ln>
        </p:spPr>
      </p:sp>
      <p:sp>
        <p:nvSpPr>
          <p:cNvPr id="8" name="Text 5"/>
          <p:cNvSpPr/>
          <p:nvPr/>
        </p:nvSpPr>
        <p:spPr>
          <a:xfrm>
            <a:off x="7075527" y="3884176"/>
            <a:ext cx="2769989" cy="346234"/>
          </a:xfrm>
          <a:prstGeom prst="rect">
            <a:avLst/>
          </a:prstGeom>
          <a:noFill/>
          <a:ln/>
        </p:spPr>
        <p:txBody>
          <a:bodyPr wrap="none" lIns="0" tIns="0" rIns="0" bIns="0" rtlCol="0" anchor="t"/>
          <a:lstStyle/>
          <a:p>
            <a:pPr algn="l" indent="0" marL="0">
              <a:lnSpc>
                <a:spcPts val="2700"/>
              </a:lnSpc>
              <a:buNone/>
            </a:pPr>
            <a:r>
              <a:rPr lang="en-US" sz="2150" dirty="0">
                <a:solidFill>
                  <a:srgbClr val="272525"/>
                </a:solidFill>
                <a:latin typeface="Source Serif Pro Semi Bold" pitchFamily="34" charset="0"/>
                <a:ea typeface="Source Serif Pro Semi Bold" pitchFamily="34" charset="-122"/>
                <a:cs typeface="Source Serif Pro Semi Bold" pitchFamily="34" charset="-120"/>
              </a:rPr>
              <a:t>Sin contexto</a:t>
            </a:r>
            <a:endParaRPr lang="en-US" sz="2150" dirty="0"/>
          </a:p>
        </p:txBody>
      </p:sp>
      <p:sp>
        <p:nvSpPr>
          <p:cNvPr id="9" name="Text 6"/>
          <p:cNvSpPr/>
          <p:nvPr/>
        </p:nvSpPr>
        <p:spPr>
          <a:xfrm>
            <a:off x="7075527" y="4371618"/>
            <a:ext cx="6730841" cy="376714"/>
          </a:xfrm>
          <a:prstGeom prst="rect">
            <a:avLst/>
          </a:prstGeom>
          <a:noFill/>
          <a:ln/>
        </p:spPr>
        <p:txBody>
          <a:bodyPr wrap="none" lIns="0" tIns="0" rIns="0" bIns="0" rtlCol="0" anchor="t"/>
          <a:lstStyle/>
          <a:p>
            <a:pPr algn="l" indent="0" marL="0">
              <a:lnSpc>
                <a:spcPts val="2950"/>
              </a:lnSpc>
              <a:buNone/>
            </a:pPr>
            <a:r>
              <a:rPr lang="en-US" sz="1850" dirty="0">
                <a:solidFill>
                  <a:srgbClr val="272525"/>
                </a:solidFill>
                <a:latin typeface="Source Sans Pro" pitchFamily="34" charset="0"/>
                <a:ea typeface="Source Sans Pro" pitchFamily="34" charset="-122"/>
                <a:cs typeface="Source Sans Pro" pitchFamily="34" charset="-120"/>
              </a:rPr>
              <a:t>No tiene información suficiente para ayudar</a:t>
            </a:r>
            <a:endParaRPr lang="en-US" sz="1850" dirty="0"/>
          </a:p>
        </p:txBody>
      </p:sp>
      <p:sp>
        <p:nvSpPr>
          <p:cNvPr id="10" name="Shape 7"/>
          <p:cNvSpPr/>
          <p:nvPr/>
        </p:nvSpPr>
        <p:spPr>
          <a:xfrm>
            <a:off x="6310432" y="5219224"/>
            <a:ext cx="529709" cy="529709"/>
          </a:xfrm>
          <a:prstGeom prst="roundRect">
            <a:avLst>
              <a:gd name="adj" fmla="val 18669"/>
            </a:avLst>
          </a:prstGeom>
          <a:solidFill>
            <a:srgbClr val="F4D4F7"/>
          </a:solidFill>
          <a:ln w="7620">
            <a:solidFill>
              <a:srgbClr val="DABADD"/>
            </a:solidFill>
            <a:prstDash val="solid"/>
          </a:ln>
        </p:spPr>
      </p:sp>
      <p:sp>
        <p:nvSpPr>
          <p:cNvPr id="11" name="Text 8"/>
          <p:cNvSpPr/>
          <p:nvPr/>
        </p:nvSpPr>
        <p:spPr>
          <a:xfrm>
            <a:off x="7075527" y="5300067"/>
            <a:ext cx="2769989" cy="346234"/>
          </a:xfrm>
          <a:prstGeom prst="rect">
            <a:avLst/>
          </a:prstGeom>
          <a:noFill/>
          <a:ln/>
        </p:spPr>
        <p:txBody>
          <a:bodyPr wrap="none" lIns="0" tIns="0" rIns="0" bIns="0" rtlCol="0" anchor="t"/>
          <a:lstStyle/>
          <a:p>
            <a:pPr algn="l" indent="0" marL="0">
              <a:lnSpc>
                <a:spcPts val="2700"/>
              </a:lnSpc>
              <a:buNone/>
            </a:pPr>
            <a:r>
              <a:rPr lang="en-US" sz="2150" dirty="0">
                <a:solidFill>
                  <a:srgbClr val="272525"/>
                </a:solidFill>
                <a:latin typeface="Source Serif Pro Semi Bold" pitchFamily="34" charset="0"/>
                <a:ea typeface="Source Serif Pro Semi Bold" pitchFamily="34" charset="-122"/>
                <a:cs typeface="Source Serif Pro Semi Bold" pitchFamily="34" charset="-120"/>
              </a:rPr>
              <a:t>Sin estructura</a:t>
            </a:r>
            <a:endParaRPr lang="en-US" sz="2150" dirty="0"/>
          </a:p>
        </p:txBody>
      </p:sp>
      <p:sp>
        <p:nvSpPr>
          <p:cNvPr id="12" name="Text 9"/>
          <p:cNvSpPr/>
          <p:nvPr/>
        </p:nvSpPr>
        <p:spPr>
          <a:xfrm>
            <a:off x="7075527" y="5787509"/>
            <a:ext cx="6730841" cy="376714"/>
          </a:xfrm>
          <a:prstGeom prst="rect">
            <a:avLst/>
          </a:prstGeom>
          <a:noFill/>
          <a:ln/>
        </p:spPr>
        <p:txBody>
          <a:bodyPr wrap="none" lIns="0" tIns="0" rIns="0" bIns="0" rtlCol="0" anchor="t"/>
          <a:lstStyle/>
          <a:p>
            <a:pPr algn="l" indent="0" marL="0">
              <a:lnSpc>
                <a:spcPts val="2950"/>
              </a:lnSpc>
              <a:buNone/>
            </a:pPr>
            <a:r>
              <a:rPr lang="en-US" sz="1850" dirty="0">
                <a:solidFill>
                  <a:srgbClr val="272525"/>
                </a:solidFill>
                <a:latin typeface="Source Sans Pro" pitchFamily="34" charset="0"/>
                <a:ea typeface="Source Sans Pro" pitchFamily="34" charset="-122"/>
                <a:cs typeface="Source Sans Pro" pitchFamily="34" charset="-120"/>
              </a:rPr>
              <a:t>No sabe cómo organizar la respuesta</a:t>
            </a:r>
            <a:endParaRPr lang="en-US" sz="1850" dirty="0"/>
          </a:p>
        </p:txBody>
      </p:sp>
      <p:sp>
        <p:nvSpPr>
          <p:cNvPr id="13" name="Shape 10"/>
          <p:cNvSpPr/>
          <p:nvPr/>
        </p:nvSpPr>
        <p:spPr>
          <a:xfrm>
            <a:off x="6310432" y="6635115"/>
            <a:ext cx="529709" cy="529709"/>
          </a:xfrm>
          <a:prstGeom prst="roundRect">
            <a:avLst>
              <a:gd name="adj" fmla="val 18669"/>
            </a:avLst>
          </a:prstGeom>
          <a:solidFill>
            <a:srgbClr val="F4D4F7"/>
          </a:solidFill>
          <a:ln w="7620">
            <a:solidFill>
              <a:srgbClr val="DABADD"/>
            </a:solidFill>
            <a:prstDash val="solid"/>
          </a:ln>
        </p:spPr>
      </p:sp>
      <p:sp>
        <p:nvSpPr>
          <p:cNvPr id="14" name="Text 11"/>
          <p:cNvSpPr/>
          <p:nvPr/>
        </p:nvSpPr>
        <p:spPr>
          <a:xfrm>
            <a:off x="7075527" y="6715958"/>
            <a:ext cx="2769989" cy="346234"/>
          </a:xfrm>
          <a:prstGeom prst="rect">
            <a:avLst/>
          </a:prstGeom>
          <a:noFill/>
          <a:ln/>
        </p:spPr>
        <p:txBody>
          <a:bodyPr wrap="none" lIns="0" tIns="0" rIns="0" bIns="0" rtlCol="0" anchor="t"/>
          <a:lstStyle/>
          <a:p>
            <a:pPr algn="l" indent="0" marL="0">
              <a:lnSpc>
                <a:spcPts val="2700"/>
              </a:lnSpc>
              <a:buNone/>
            </a:pPr>
            <a:r>
              <a:rPr lang="en-US" sz="2150" dirty="0">
                <a:solidFill>
                  <a:srgbClr val="272525"/>
                </a:solidFill>
                <a:latin typeface="Source Serif Pro Semi Bold" pitchFamily="34" charset="0"/>
                <a:ea typeface="Source Serif Pro Semi Bold" pitchFamily="34" charset="-122"/>
                <a:cs typeface="Source Serif Pro Semi Bold" pitchFamily="34" charset="-120"/>
              </a:rPr>
              <a:t>Sin propósito claro</a:t>
            </a:r>
            <a:endParaRPr lang="en-US" sz="2150" dirty="0"/>
          </a:p>
        </p:txBody>
      </p:sp>
      <p:sp>
        <p:nvSpPr>
          <p:cNvPr id="15" name="Text 12"/>
          <p:cNvSpPr/>
          <p:nvPr/>
        </p:nvSpPr>
        <p:spPr>
          <a:xfrm>
            <a:off x="7075527" y="7203400"/>
            <a:ext cx="6730841" cy="376714"/>
          </a:xfrm>
          <a:prstGeom prst="rect">
            <a:avLst/>
          </a:prstGeom>
          <a:noFill/>
          <a:ln/>
        </p:spPr>
        <p:txBody>
          <a:bodyPr wrap="none" lIns="0" tIns="0" rIns="0" bIns="0" rtlCol="0" anchor="t"/>
          <a:lstStyle/>
          <a:p>
            <a:pPr algn="l" indent="0" marL="0">
              <a:lnSpc>
                <a:spcPts val="2950"/>
              </a:lnSpc>
              <a:buNone/>
            </a:pPr>
            <a:r>
              <a:rPr lang="en-US" sz="1850" dirty="0">
                <a:solidFill>
                  <a:srgbClr val="272525"/>
                </a:solidFill>
                <a:latin typeface="Source Sans Pro" pitchFamily="34" charset="0"/>
                <a:ea typeface="Source Sans Pro" pitchFamily="34" charset="-122"/>
                <a:cs typeface="Source Sans Pro" pitchFamily="34" charset="-120"/>
              </a:rPr>
              <a:t>No entiende el objetivo final</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199323"/>
            <a:ext cx="10675977"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GPT ≠ Google: Diferencias Fundamentales</a:t>
            </a:r>
            <a:endParaRPr lang="en-US" sz="4400" dirty="0"/>
          </a:p>
        </p:txBody>
      </p:sp>
      <p:sp>
        <p:nvSpPr>
          <p:cNvPr id="3" name="Text 1"/>
          <p:cNvSpPr/>
          <p:nvPr/>
        </p:nvSpPr>
        <p:spPr>
          <a:xfrm>
            <a:off x="837724" y="3501628"/>
            <a:ext cx="3882152" cy="422315"/>
          </a:xfrm>
          <a:prstGeom prst="rect">
            <a:avLst/>
          </a:prstGeom>
          <a:noFill/>
          <a:ln/>
        </p:spPr>
        <p:txBody>
          <a:bodyPr wrap="none" lIns="0" tIns="0" rIns="0" bIns="0" rtlCol="0" anchor="t"/>
          <a:lstStyle/>
          <a:p>
            <a:pPr algn="l" indent="0" marL="0">
              <a:lnSpc>
                <a:spcPts val="3300"/>
              </a:lnSpc>
              <a:buNone/>
            </a:pPr>
            <a:r>
              <a:rPr lang="en-US" sz="2650" dirty="0">
                <a:solidFill>
                  <a:srgbClr val="D73AD7"/>
                </a:solidFill>
                <a:latin typeface="Source Serif Pro Semi Bold" pitchFamily="34" charset="0"/>
                <a:ea typeface="Source Serif Pro Semi Bold" pitchFamily="34" charset="-122"/>
                <a:cs typeface="Source Serif Pro Semi Bold" pitchFamily="34" charset="-120"/>
              </a:rPr>
              <a:t>Google es un BUSCADOR:</a:t>
            </a:r>
            <a:endParaRPr lang="en-US" sz="2650" dirty="0"/>
          </a:p>
        </p:txBody>
      </p:sp>
      <p:sp>
        <p:nvSpPr>
          <p:cNvPr id="4" name="Text 2"/>
          <p:cNvSpPr/>
          <p:nvPr/>
        </p:nvSpPr>
        <p:spPr>
          <a:xfrm>
            <a:off x="837724" y="416325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Encuentra páginas web existentes</a:t>
            </a:r>
            <a:endParaRPr lang="en-US" sz="1850" dirty="0"/>
          </a:p>
        </p:txBody>
      </p:sp>
      <p:sp>
        <p:nvSpPr>
          <p:cNvPr id="5" name="Text 3"/>
          <p:cNvSpPr/>
          <p:nvPr/>
        </p:nvSpPr>
        <p:spPr>
          <a:xfrm>
            <a:off x="837724" y="462998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Te da links para que leas</a:t>
            </a:r>
            <a:endParaRPr lang="en-US" sz="1850" dirty="0"/>
          </a:p>
        </p:txBody>
      </p:sp>
      <p:sp>
        <p:nvSpPr>
          <p:cNvPr id="6" name="Text 4"/>
          <p:cNvSpPr/>
          <p:nvPr/>
        </p:nvSpPr>
        <p:spPr>
          <a:xfrm>
            <a:off x="837724" y="509670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No genera contenido nuevo</a:t>
            </a:r>
            <a:endParaRPr lang="en-US" sz="1850" dirty="0"/>
          </a:p>
        </p:txBody>
      </p:sp>
      <p:sp>
        <p:nvSpPr>
          <p:cNvPr id="7" name="Text 5"/>
          <p:cNvSpPr/>
          <p:nvPr/>
        </p:nvSpPr>
        <p:spPr>
          <a:xfrm>
            <a:off x="837724" y="556343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Búsqueda por palabras clave</a:t>
            </a:r>
            <a:endParaRPr lang="en-US" sz="1850" dirty="0"/>
          </a:p>
        </p:txBody>
      </p:sp>
      <p:sp>
        <p:nvSpPr>
          <p:cNvPr id="8" name="Text 6"/>
          <p:cNvSpPr/>
          <p:nvPr/>
        </p:nvSpPr>
        <p:spPr>
          <a:xfrm>
            <a:off x="7614761" y="3501628"/>
            <a:ext cx="5731788" cy="422315"/>
          </a:xfrm>
          <a:prstGeom prst="rect">
            <a:avLst/>
          </a:prstGeom>
          <a:noFill/>
          <a:ln/>
        </p:spPr>
        <p:txBody>
          <a:bodyPr wrap="none" lIns="0" tIns="0" rIns="0" bIns="0" rtlCol="0" anchor="t"/>
          <a:lstStyle/>
          <a:p>
            <a:pPr algn="l" indent="0" marL="0">
              <a:lnSpc>
                <a:spcPts val="3300"/>
              </a:lnSpc>
              <a:buNone/>
            </a:pPr>
            <a:r>
              <a:rPr lang="en-US" sz="2650" dirty="0">
                <a:solidFill>
                  <a:srgbClr val="D73AD7"/>
                </a:solidFill>
                <a:latin typeface="Source Serif Pro Semi Bold" pitchFamily="34" charset="0"/>
                <a:ea typeface="Source Serif Pro Semi Bold" pitchFamily="34" charset="-122"/>
                <a:cs typeface="Source Serif Pro Semi Bold" pitchFamily="34" charset="-120"/>
              </a:rPr>
              <a:t>GPT es un ASISTENTE INTELIGENTE:</a:t>
            </a:r>
            <a:endParaRPr lang="en-US" sz="2650" dirty="0"/>
          </a:p>
        </p:txBody>
      </p:sp>
      <p:sp>
        <p:nvSpPr>
          <p:cNvPr id="9" name="Text 7"/>
          <p:cNvSpPr/>
          <p:nvPr/>
        </p:nvSpPr>
        <p:spPr>
          <a:xfrm>
            <a:off x="7614761" y="416325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Genera contenido original</a:t>
            </a:r>
            <a:endParaRPr lang="en-US" sz="1850" dirty="0"/>
          </a:p>
        </p:txBody>
      </p:sp>
      <p:sp>
        <p:nvSpPr>
          <p:cNvPr id="10" name="Text 8"/>
          <p:cNvSpPr/>
          <p:nvPr/>
        </p:nvSpPr>
        <p:spPr>
          <a:xfrm>
            <a:off x="7614761" y="462998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Analiza, sintetiza y crea</a:t>
            </a:r>
            <a:endParaRPr lang="en-US" sz="1850" dirty="0"/>
          </a:p>
        </p:txBody>
      </p:sp>
      <p:sp>
        <p:nvSpPr>
          <p:cNvPr id="11" name="Text 9"/>
          <p:cNvSpPr/>
          <p:nvPr/>
        </p:nvSpPr>
        <p:spPr>
          <a:xfrm>
            <a:off x="7614761" y="509670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Mantiene conversación contextual</a:t>
            </a:r>
            <a:endParaRPr lang="en-US" sz="1850" dirty="0"/>
          </a:p>
        </p:txBody>
      </p:sp>
      <p:sp>
        <p:nvSpPr>
          <p:cNvPr id="12" name="Text 10"/>
          <p:cNvSpPr/>
          <p:nvPr/>
        </p:nvSpPr>
        <p:spPr>
          <a:xfrm>
            <a:off x="7614761" y="556343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Entiende instrucciones complejas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747117"/>
            <a:ext cx="5639633"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Ejemplo Comparativo </a:t>
            </a:r>
            <a:endParaRPr lang="en-US" sz="4400" dirty="0"/>
          </a:p>
        </p:txBody>
      </p:sp>
      <p:pic>
        <p:nvPicPr>
          <p:cNvPr id="4" name="Image 1" descr="preencoded.png">    </p:cNvPr>
          <p:cNvPicPr>
            <a:picLocks noChangeAspect="1"/>
          </p:cNvPicPr>
          <p:nvPr/>
        </p:nvPicPr>
        <p:blipFill>
          <a:blip r:embed="rId2"/>
          <a:stretch>
            <a:fillRect/>
          </a:stretch>
        </p:blipFill>
        <p:spPr>
          <a:xfrm>
            <a:off x="6324124" y="1810107"/>
            <a:ext cx="1196816" cy="1740218"/>
          </a:xfrm>
          <a:prstGeom prst="rect">
            <a:avLst/>
          </a:prstGeom>
        </p:spPr>
      </p:pic>
      <p:sp>
        <p:nvSpPr>
          <p:cNvPr id="5" name="Text 1"/>
          <p:cNvSpPr/>
          <p:nvPr/>
        </p:nvSpPr>
        <p:spPr>
          <a:xfrm>
            <a:off x="7760256" y="204942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En Google:</a:t>
            </a:r>
            <a:endParaRPr lang="en-US" sz="2200" dirty="0"/>
          </a:p>
        </p:txBody>
      </p:sp>
      <p:sp>
        <p:nvSpPr>
          <p:cNvPr id="6" name="Text 2"/>
          <p:cNvSpPr/>
          <p:nvPr/>
        </p:nvSpPr>
        <p:spPr>
          <a:xfrm>
            <a:off x="7760256" y="2544961"/>
            <a:ext cx="6032421"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"machine learning educación" → </a:t>
            </a:r>
            <a:pPr algn="l" indent="0" marL="0">
              <a:lnSpc>
                <a:spcPts val="3000"/>
              </a:lnSpc>
              <a:buNone/>
            </a:pPr>
            <a:r>
              <a:rPr lang="en-US" sz="1850" i="1" dirty="0">
                <a:solidFill>
                  <a:srgbClr val="272525"/>
                </a:solidFill>
                <a:latin typeface="Source Sans Pro" pitchFamily="34" charset="0"/>
                <a:ea typeface="Source Sans Pro" pitchFamily="34" charset="-122"/>
                <a:cs typeface="Source Sans Pro" pitchFamily="34" charset="-120"/>
              </a:rPr>
              <a:t>Resultado: Lista de enlaces a artículos</a:t>
            </a:r>
            <a:endParaRPr lang="en-US" sz="1850" dirty="0"/>
          </a:p>
        </p:txBody>
      </p:sp>
      <p:pic>
        <p:nvPicPr>
          <p:cNvPr id="7" name="Image 2" descr="preencoded.png">    </p:cNvPr>
          <p:cNvPicPr>
            <a:picLocks noChangeAspect="1"/>
          </p:cNvPicPr>
          <p:nvPr/>
        </p:nvPicPr>
        <p:blipFill>
          <a:blip r:embed="rId3"/>
          <a:stretch>
            <a:fillRect/>
          </a:stretch>
        </p:blipFill>
        <p:spPr>
          <a:xfrm>
            <a:off x="6324124" y="3550325"/>
            <a:ext cx="1196816" cy="2889290"/>
          </a:xfrm>
          <a:prstGeom prst="rect">
            <a:avLst/>
          </a:prstGeom>
        </p:spPr>
      </p:pic>
      <p:sp>
        <p:nvSpPr>
          <p:cNvPr id="8" name="Text 3"/>
          <p:cNvSpPr/>
          <p:nvPr/>
        </p:nvSpPr>
        <p:spPr>
          <a:xfrm>
            <a:off x="7760256" y="378964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En GPT:</a:t>
            </a:r>
            <a:endParaRPr lang="en-US" sz="2200" dirty="0"/>
          </a:p>
        </p:txBody>
      </p:sp>
      <p:sp>
        <p:nvSpPr>
          <p:cNvPr id="9" name="Text 4"/>
          <p:cNvSpPr/>
          <p:nvPr/>
        </p:nvSpPr>
        <p:spPr>
          <a:xfrm>
            <a:off x="7760256" y="4285178"/>
            <a:ext cx="6032421" cy="1915120"/>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"Explica cómo el machine learning está transformando la educación superior, identifica 3 aplicaciones específicas con ejemplos reales y analiza las implicaciones éticas" → </a:t>
            </a:r>
            <a:pPr algn="l" indent="0" marL="0">
              <a:lnSpc>
                <a:spcPts val="3000"/>
              </a:lnSpc>
              <a:buNone/>
            </a:pPr>
            <a:r>
              <a:rPr lang="en-US" sz="1850" i="1" dirty="0">
                <a:solidFill>
                  <a:srgbClr val="272525"/>
                </a:solidFill>
                <a:latin typeface="Source Sans Pro" pitchFamily="34" charset="0"/>
                <a:ea typeface="Source Sans Pro" pitchFamily="34" charset="-122"/>
                <a:cs typeface="Source Sans Pro" pitchFamily="34" charset="-120"/>
              </a:rPr>
              <a:t>Resultado: Análisis personalizado, síntesis original, respuesta estructurada</a:t>
            </a:r>
            <a:endParaRPr lang="en-US" sz="1850" dirty="0"/>
          </a:p>
        </p:txBody>
      </p:sp>
      <p:sp>
        <p:nvSpPr>
          <p:cNvPr id="10" name="Text 5"/>
          <p:cNvSpPr/>
          <p:nvPr/>
        </p:nvSpPr>
        <p:spPr>
          <a:xfrm>
            <a:off x="6324124" y="6708815"/>
            <a:ext cx="7468553" cy="773668"/>
          </a:xfrm>
          <a:prstGeom prst="rect">
            <a:avLst/>
          </a:prstGeom>
          <a:noFill/>
          <a:ln/>
        </p:spPr>
        <p:txBody>
          <a:bodyPr wrap="square" lIns="0" tIns="0" rIns="0" bIns="0" rtlCol="0" anchor="t"/>
          <a:lstStyle/>
          <a:p>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 Clave:</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No estás buscando información, estás pidiendo análisis, síntesis y creación</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710345"/>
            <a:ext cx="8575358"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¿Qué es la Ingeniería de Prompts?</a:t>
            </a:r>
            <a:endParaRPr lang="en-US" sz="4400" dirty="0"/>
          </a:p>
        </p:txBody>
      </p:sp>
      <p:sp>
        <p:nvSpPr>
          <p:cNvPr id="4" name="Text 1"/>
          <p:cNvSpPr/>
          <p:nvPr/>
        </p:nvSpPr>
        <p:spPr>
          <a:xfrm>
            <a:off x="837724" y="4773335"/>
            <a:ext cx="3379470" cy="422315"/>
          </a:xfrm>
          <a:prstGeom prst="rect">
            <a:avLst/>
          </a:prstGeom>
          <a:noFill/>
          <a:ln/>
        </p:spPr>
        <p:txBody>
          <a:bodyPr wrap="none" lIns="0" tIns="0" rIns="0" bIns="0" rtlCol="0" anchor="t"/>
          <a:lstStyle/>
          <a:p>
            <a:pPr algn="l" indent="0" marL="0">
              <a:lnSpc>
                <a:spcPts val="3300"/>
              </a:lnSpc>
              <a:buNone/>
            </a:pPr>
            <a:r>
              <a:rPr lang="en-US" sz="2650" dirty="0">
                <a:solidFill>
                  <a:srgbClr val="D73AD7"/>
                </a:solidFill>
                <a:latin typeface="Source Serif Pro Semi Bold" pitchFamily="34" charset="0"/>
                <a:ea typeface="Source Serif Pro Semi Bold" pitchFamily="34" charset="-122"/>
                <a:cs typeface="Source Serif Pro Semi Bold" pitchFamily="34" charset="-120"/>
              </a:rPr>
              <a:t>Definición</a:t>
            </a:r>
            <a:endParaRPr lang="en-US" sz="2650" dirty="0"/>
          </a:p>
        </p:txBody>
      </p:sp>
      <p:sp>
        <p:nvSpPr>
          <p:cNvPr id="5" name="Text 2"/>
          <p:cNvSpPr/>
          <p:nvPr/>
        </p:nvSpPr>
        <p:spPr>
          <a:xfrm>
            <a:off x="1196697" y="5823823"/>
            <a:ext cx="12595979"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La ingeniería de prompts es el </a:t>
            </a:r>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arte y la ciencia</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de diseñar instrucciones efectivas para obtener resultados óptimos de modelos de IA generativa.</a:t>
            </a:r>
            <a:endParaRPr lang="en-US" sz="1850" dirty="0"/>
          </a:p>
        </p:txBody>
      </p:sp>
      <p:sp>
        <p:nvSpPr>
          <p:cNvPr id="6" name="Shape 3"/>
          <p:cNvSpPr/>
          <p:nvPr/>
        </p:nvSpPr>
        <p:spPr>
          <a:xfrm>
            <a:off x="837724" y="5554623"/>
            <a:ext cx="30480" cy="1304449"/>
          </a:xfrm>
          <a:prstGeom prst="rect">
            <a:avLst/>
          </a:prstGeom>
          <a:solidFill>
            <a:srgbClr val="D75BE2"/>
          </a:solidFill>
          <a:ln/>
        </p:spPr>
      </p:sp>
      <p:sp>
        <p:nvSpPr>
          <p:cNvPr id="7" name="Text 4"/>
          <p:cNvSpPr/>
          <p:nvPr/>
        </p:nvSpPr>
        <p:spPr>
          <a:xfrm>
            <a:off x="837724" y="7128272"/>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La diferencia es dramática: de respuestas inútiles a herramientas poderosas de investigación</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674846"/>
            <a:ext cx="7468553" cy="1267301"/>
          </a:xfrm>
          <a:prstGeom prst="rect">
            <a:avLst/>
          </a:prstGeom>
          <a:noFill/>
          <a:ln/>
        </p:spPr>
        <p:txBody>
          <a:bodyPr wrap="square" lIns="0" tIns="0" rIns="0" bIns="0" rtlCol="0" anchor="t"/>
          <a:lstStyle/>
          <a:p>
            <a:pPr algn="l" indent="0" marL="0">
              <a:lnSpc>
                <a:spcPts val="4950"/>
              </a:lnSpc>
              <a:buNone/>
            </a:pPr>
            <a:r>
              <a:rPr lang="en-US" sz="3950" dirty="0">
                <a:solidFill>
                  <a:srgbClr val="D73AD7"/>
                </a:solidFill>
                <a:latin typeface="Source Serif Pro Semi Bold" pitchFamily="34" charset="0"/>
                <a:ea typeface="Source Serif Pro Semi Bold" pitchFamily="34" charset="-122"/>
                <a:cs typeface="Source Serif Pro Semi Bold" pitchFamily="34" charset="-120"/>
              </a:rPr>
              <a:t>¿Por qué es importante para investigadores?</a:t>
            </a:r>
            <a:endParaRPr lang="en-US" sz="3950" dirty="0"/>
          </a:p>
        </p:txBody>
      </p:sp>
      <p:pic>
        <p:nvPicPr>
          <p:cNvPr id="4" name="Image 1" descr="preencoded.png">    </p:cNvPr>
          <p:cNvPicPr>
            <a:picLocks noChangeAspect="1"/>
          </p:cNvPicPr>
          <p:nvPr/>
        </p:nvPicPr>
        <p:blipFill>
          <a:blip r:embed="rId2"/>
          <a:stretch>
            <a:fillRect/>
          </a:stretch>
        </p:blipFill>
        <p:spPr>
          <a:xfrm>
            <a:off x="837724" y="2265283"/>
            <a:ext cx="538520" cy="538520"/>
          </a:xfrm>
          <a:prstGeom prst="rect">
            <a:avLst/>
          </a:prstGeom>
        </p:spPr>
      </p:pic>
      <p:sp>
        <p:nvSpPr>
          <p:cNvPr id="5" name="Text 1"/>
          <p:cNvSpPr/>
          <p:nvPr/>
        </p:nvSpPr>
        <p:spPr>
          <a:xfrm>
            <a:off x="1645444" y="2393156"/>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Pro Semi Bold" pitchFamily="34" charset="0"/>
                <a:ea typeface="Source Serif Pro Semi Bold" pitchFamily="34" charset="-122"/>
                <a:cs typeface="Source Serif Pro Semi Bold" pitchFamily="34" charset="-120"/>
              </a:rPr>
              <a:t>Eficiencia</a:t>
            </a:r>
            <a:endParaRPr lang="en-US" sz="1950" dirty="0"/>
          </a:p>
        </p:txBody>
      </p:sp>
      <p:sp>
        <p:nvSpPr>
          <p:cNvPr id="6" name="Text 2"/>
          <p:cNvSpPr/>
          <p:nvPr/>
        </p:nvSpPr>
        <p:spPr>
          <a:xfrm>
            <a:off x="1645444" y="2839164"/>
            <a:ext cx="6660833" cy="344567"/>
          </a:xfrm>
          <a:prstGeom prst="rect">
            <a:avLst/>
          </a:prstGeom>
          <a:noFill/>
          <a:ln/>
        </p:spPr>
        <p:txBody>
          <a:bodyPr wrap="non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Reduce tiempo en tareas repetitivas</a:t>
            </a:r>
            <a:endParaRPr lang="en-US" sz="1650" dirty="0"/>
          </a:p>
        </p:txBody>
      </p:sp>
      <p:pic>
        <p:nvPicPr>
          <p:cNvPr id="7" name="Image 2" descr="preencoded.png">    </p:cNvPr>
          <p:cNvPicPr>
            <a:picLocks noChangeAspect="1"/>
          </p:cNvPicPr>
          <p:nvPr/>
        </p:nvPicPr>
        <p:blipFill>
          <a:blip r:embed="rId3"/>
          <a:stretch>
            <a:fillRect/>
          </a:stretch>
        </p:blipFill>
        <p:spPr>
          <a:xfrm>
            <a:off x="837724" y="3722251"/>
            <a:ext cx="538520" cy="538520"/>
          </a:xfrm>
          <a:prstGeom prst="rect">
            <a:avLst/>
          </a:prstGeom>
        </p:spPr>
      </p:pic>
      <p:sp>
        <p:nvSpPr>
          <p:cNvPr id="8" name="Text 3"/>
          <p:cNvSpPr/>
          <p:nvPr/>
        </p:nvSpPr>
        <p:spPr>
          <a:xfrm>
            <a:off x="1645444" y="3850124"/>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Pro Semi Bold" pitchFamily="34" charset="0"/>
                <a:ea typeface="Source Serif Pro Semi Bold" pitchFamily="34" charset="-122"/>
                <a:cs typeface="Source Serif Pro Semi Bold" pitchFamily="34" charset="-120"/>
              </a:rPr>
              <a:t>Calidad</a:t>
            </a:r>
            <a:endParaRPr lang="en-US" sz="1950" dirty="0"/>
          </a:p>
        </p:txBody>
      </p:sp>
      <p:sp>
        <p:nvSpPr>
          <p:cNvPr id="9" name="Text 4"/>
          <p:cNvSpPr/>
          <p:nvPr/>
        </p:nvSpPr>
        <p:spPr>
          <a:xfrm>
            <a:off x="1645444" y="4296132"/>
            <a:ext cx="6660833" cy="344567"/>
          </a:xfrm>
          <a:prstGeom prst="rect">
            <a:avLst/>
          </a:prstGeom>
          <a:noFill/>
          <a:ln/>
        </p:spPr>
        <p:txBody>
          <a:bodyPr wrap="non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Mejora la precisión de los resultados</a:t>
            </a:r>
            <a:endParaRPr lang="en-US" sz="1650" dirty="0"/>
          </a:p>
        </p:txBody>
      </p:sp>
      <p:pic>
        <p:nvPicPr>
          <p:cNvPr id="10" name="Image 3" descr="preencoded.png">    </p:cNvPr>
          <p:cNvPicPr>
            <a:picLocks noChangeAspect="1"/>
          </p:cNvPicPr>
          <p:nvPr/>
        </p:nvPicPr>
        <p:blipFill>
          <a:blip r:embed="rId4"/>
          <a:stretch>
            <a:fillRect/>
          </a:stretch>
        </p:blipFill>
        <p:spPr>
          <a:xfrm>
            <a:off x="837724" y="5179219"/>
            <a:ext cx="538520" cy="538520"/>
          </a:xfrm>
          <a:prstGeom prst="rect">
            <a:avLst/>
          </a:prstGeom>
        </p:spPr>
      </p:pic>
      <p:sp>
        <p:nvSpPr>
          <p:cNvPr id="11" name="Text 5"/>
          <p:cNvSpPr/>
          <p:nvPr/>
        </p:nvSpPr>
        <p:spPr>
          <a:xfrm>
            <a:off x="1645444" y="5307092"/>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Pro Semi Bold" pitchFamily="34" charset="0"/>
                <a:ea typeface="Source Serif Pro Semi Bold" pitchFamily="34" charset="-122"/>
                <a:cs typeface="Source Serif Pro Semi Bold" pitchFamily="34" charset="-120"/>
              </a:rPr>
              <a:t>Consistencia</a:t>
            </a:r>
            <a:endParaRPr lang="en-US" sz="1950" dirty="0"/>
          </a:p>
        </p:txBody>
      </p:sp>
      <p:sp>
        <p:nvSpPr>
          <p:cNvPr id="12" name="Text 6"/>
          <p:cNvSpPr/>
          <p:nvPr/>
        </p:nvSpPr>
        <p:spPr>
          <a:xfrm>
            <a:off x="1645444" y="5753100"/>
            <a:ext cx="6660833" cy="344567"/>
          </a:xfrm>
          <a:prstGeom prst="rect">
            <a:avLst/>
          </a:prstGeom>
          <a:noFill/>
          <a:ln/>
        </p:spPr>
        <p:txBody>
          <a:bodyPr wrap="non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Garantiza resultados reproducibles</a:t>
            </a:r>
            <a:endParaRPr lang="en-US" sz="1650" dirty="0"/>
          </a:p>
        </p:txBody>
      </p:sp>
      <p:pic>
        <p:nvPicPr>
          <p:cNvPr id="13" name="Image 4" descr="preencoded.png">    </p:cNvPr>
          <p:cNvPicPr>
            <a:picLocks noChangeAspect="1"/>
          </p:cNvPicPr>
          <p:nvPr/>
        </p:nvPicPr>
        <p:blipFill>
          <a:blip r:embed="rId5"/>
          <a:stretch>
            <a:fillRect/>
          </a:stretch>
        </p:blipFill>
        <p:spPr>
          <a:xfrm>
            <a:off x="837724" y="6636187"/>
            <a:ext cx="538520" cy="538520"/>
          </a:xfrm>
          <a:prstGeom prst="rect">
            <a:avLst/>
          </a:prstGeom>
        </p:spPr>
      </p:pic>
      <p:sp>
        <p:nvSpPr>
          <p:cNvPr id="14" name="Text 7"/>
          <p:cNvSpPr/>
          <p:nvPr/>
        </p:nvSpPr>
        <p:spPr>
          <a:xfrm>
            <a:off x="1645444" y="6764060"/>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Pro Semi Bold" pitchFamily="34" charset="0"/>
                <a:ea typeface="Source Serif Pro Semi Bold" pitchFamily="34" charset="-122"/>
                <a:cs typeface="Source Serif Pro Semi Bold" pitchFamily="34" charset="-120"/>
              </a:rPr>
              <a:t>Escalabilidad</a:t>
            </a:r>
            <a:endParaRPr lang="en-US" sz="1950" dirty="0"/>
          </a:p>
        </p:txBody>
      </p:sp>
      <p:sp>
        <p:nvSpPr>
          <p:cNvPr id="15" name="Text 8"/>
          <p:cNvSpPr/>
          <p:nvPr/>
        </p:nvSpPr>
        <p:spPr>
          <a:xfrm>
            <a:off x="1645444" y="7210068"/>
            <a:ext cx="6660833" cy="344567"/>
          </a:xfrm>
          <a:prstGeom prst="rect">
            <a:avLst/>
          </a:prstGeom>
          <a:noFill/>
          <a:ln/>
        </p:spPr>
        <p:txBody>
          <a:bodyPr wrap="none" lIns="0" tIns="0" rIns="0" bIns="0" rtlCol="0" anchor="t"/>
          <a:lstStyle/>
          <a:p>
            <a:pPr algn="l" indent="0" marL="0">
              <a:lnSpc>
                <a:spcPts val="2700"/>
              </a:lnSpc>
              <a:buNone/>
            </a:pPr>
            <a:r>
              <a:rPr lang="en-US" sz="1650" dirty="0">
                <a:solidFill>
                  <a:srgbClr val="272525"/>
                </a:solidFill>
                <a:latin typeface="Source Sans Pro" pitchFamily="34" charset="0"/>
                <a:ea typeface="Source Sans Pro" pitchFamily="34" charset="-122"/>
                <a:cs typeface="Source Sans Pro" pitchFamily="34" charset="-120"/>
              </a:rPr>
              <a:t>Permite procesar grandes volúmenes de información</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7218" y="654129"/>
            <a:ext cx="6304955" cy="663297"/>
          </a:xfrm>
          <a:prstGeom prst="rect">
            <a:avLst/>
          </a:prstGeom>
          <a:noFill/>
          <a:ln/>
        </p:spPr>
        <p:txBody>
          <a:bodyPr wrap="none" lIns="0" tIns="0" rIns="0" bIns="0" rtlCol="0" anchor="t"/>
          <a:lstStyle/>
          <a:p>
            <a:pPr algn="l" indent="0" marL="0">
              <a:lnSpc>
                <a:spcPts val="5200"/>
              </a:lnSpc>
              <a:buNone/>
            </a:pPr>
            <a:r>
              <a:rPr lang="en-US" sz="4150" dirty="0">
                <a:solidFill>
                  <a:srgbClr val="D73AD7"/>
                </a:solidFill>
                <a:latin typeface="Source Serif Pro Semi Bold" pitchFamily="34" charset="0"/>
                <a:ea typeface="Source Serif Pro Semi Bold" pitchFamily="34" charset="-122"/>
                <a:cs typeface="Source Serif Pro Semi Bold" pitchFamily="34" charset="-120"/>
              </a:rPr>
              <a:t>Principios Fundamentales</a:t>
            </a:r>
            <a:endParaRPr lang="en-US" sz="4150" dirty="0"/>
          </a:p>
        </p:txBody>
      </p:sp>
      <p:sp>
        <p:nvSpPr>
          <p:cNvPr id="4" name="Shape 1"/>
          <p:cNvSpPr/>
          <p:nvPr/>
        </p:nvSpPr>
        <p:spPr>
          <a:xfrm>
            <a:off x="6317218" y="1655683"/>
            <a:ext cx="225504" cy="1353145"/>
          </a:xfrm>
          <a:prstGeom prst="roundRect">
            <a:avLst>
              <a:gd name="adj" fmla="val 42005"/>
            </a:avLst>
          </a:prstGeom>
          <a:solidFill>
            <a:srgbClr val="F4D4F7"/>
          </a:solidFill>
          <a:ln w="7620">
            <a:solidFill>
              <a:srgbClr val="DABADD"/>
            </a:solidFill>
            <a:prstDash val="solid"/>
          </a:ln>
        </p:spPr>
      </p:sp>
      <p:sp>
        <p:nvSpPr>
          <p:cNvPr id="5" name="Text 2"/>
          <p:cNvSpPr/>
          <p:nvPr/>
        </p:nvSpPr>
        <p:spPr>
          <a:xfrm>
            <a:off x="6768227" y="1881188"/>
            <a:ext cx="2653308" cy="331708"/>
          </a:xfrm>
          <a:prstGeom prst="rect">
            <a:avLst/>
          </a:prstGeom>
          <a:noFill/>
          <a:ln/>
        </p:spPr>
        <p:txBody>
          <a:bodyPr wrap="none" lIns="0" tIns="0" rIns="0" bIns="0" rtlCol="0" anchor="t"/>
          <a:lstStyle/>
          <a:p>
            <a:pPr algn="l" indent="0" marL="0">
              <a:lnSpc>
                <a:spcPts val="2600"/>
              </a:lnSpc>
              <a:buNone/>
            </a:pPr>
            <a:r>
              <a:rPr lang="en-US" sz="2050" dirty="0">
                <a:solidFill>
                  <a:srgbClr val="272525"/>
                </a:solidFill>
                <a:latin typeface="Source Serif Pro Semi Bold" pitchFamily="34" charset="0"/>
                <a:ea typeface="Source Serif Pro Semi Bold" pitchFamily="34" charset="-122"/>
                <a:cs typeface="Source Serif Pro Semi Bold" pitchFamily="34" charset="-120"/>
              </a:rPr>
              <a:t>Claridad</a:t>
            </a:r>
            <a:endParaRPr lang="en-US" sz="2050" dirty="0"/>
          </a:p>
        </p:txBody>
      </p:sp>
      <p:sp>
        <p:nvSpPr>
          <p:cNvPr id="6" name="Text 3"/>
          <p:cNvSpPr/>
          <p:nvPr/>
        </p:nvSpPr>
        <p:spPr>
          <a:xfrm>
            <a:off x="6768227" y="2348151"/>
            <a:ext cx="7031355" cy="360759"/>
          </a:xfrm>
          <a:prstGeom prst="rect">
            <a:avLst/>
          </a:prstGeom>
          <a:noFill/>
          <a:ln/>
        </p:spPr>
        <p:txBody>
          <a:bodyPr wrap="non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Instrucciones específicas y directas</a:t>
            </a:r>
            <a:endParaRPr lang="en-US" sz="1750" dirty="0"/>
          </a:p>
        </p:txBody>
      </p:sp>
      <p:sp>
        <p:nvSpPr>
          <p:cNvPr id="7" name="Shape 4"/>
          <p:cNvSpPr/>
          <p:nvPr/>
        </p:nvSpPr>
        <p:spPr>
          <a:xfrm>
            <a:off x="6655475" y="3177897"/>
            <a:ext cx="225504" cy="1353145"/>
          </a:xfrm>
          <a:prstGeom prst="roundRect">
            <a:avLst>
              <a:gd name="adj" fmla="val 42005"/>
            </a:avLst>
          </a:prstGeom>
          <a:solidFill>
            <a:srgbClr val="F4D4F7"/>
          </a:solidFill>
          <a:ln w="7620">
            <a:solidFill>
              <a:srgbClr val="DABADD"/>
            </a:solidFill>
            <a:prstDash val="solid"/>
          </a:ln>
        </p:spPr>
      </p:sp>
      <p:sp>
        <p:nvSpPr>
          <p:cNvPr id="8" name="Text 5"/>
          <p:cNvSpPr/>
          <p:nvPr/>
        </p:nvSpPr>
        <p:spPr>
          <a:xfrm>
            <a:off x="7106483" y="3403402"/>
            <a:ext cx="2653308" cy="331708"/>
          </a:xfrm>
          <a:prstGeom prst="rect">
            <a:avLst/>
          </a:prstGeom>
          <a:noFill/>
          <a:ln/>
        </p:spPr>
        <p:txBody>
          <a:bodyPr wrap="none" lIns="0" tIns="0" rIns="0" bIns="0" rtlCol="0" anchor="t"/>
          <a:lstStyle/>
          <a:p>
            <a:pPr algn="l" indent="0" marL="0">
              <a:lnSpc>
                <a:spcPts val="2600"/>
              </a:lnSpc>
              <a:buNone/>
            </a:pPr>
            <a:r>
              <a:rPr lang="en-US" sz="2050" dirty="0">
                <a:solidFill>
                  <a:srgbClr val="272525"/>
                </a:solidFill>
                <a:latin typeface="Source Serif Pro Semi Bold" pitchFamily="34" charset="0"/>
                <a:ea typeface="Source Serif Pro Semi Bold" pitchFamily="34" charset="-122"/>
                <a:cs typeface="Source Serif Pro Semi Bold" pitchFamily="34" charset="-120"/>
              </a:rPr>
              <a:t>Contexto</a:t>
            </a:r>
            <a:endParaRPr lang="en-US" sz="2050" dirty="0"/>
          </a:p>
        </p:txBody>
      </p:sp>
      <p:sp>
        <p:nvSpPr>
          <p:cNvPr id="9" name="Text 6"/>
          <p:cNvSpPr/>
          <p:nvPr/>
        </p:nvSpPr>
        <p:spPr>
          <a:xfrm>
            <a:off x="7106483" y="3870365"/>
            <a:ext cx="6693098" cy="360759"/>
          </a:xfrm>
          <a:prstGeom prst="rect">
            <a:avLst/>
          </a:prstGeom>
          <a:noFill/>
          <a:ln/>
        </p:spPr>
        <p:txBody>
          <a:bodyPr wrap="non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Proporcionar información relevante</a:t>
            </a:r>
            <a:endParaRPr lang="en-US" sz="1750" dirty="0"/>
          </a:p>
        </p:txBody>
      </p:sp>
      <p:sp>
        <p:nvSpPr>
          <p:cNvPr id="10" name="Shape 7"/>
          <p:cNvSpPr/>
          <p:nvPr/>
        </p:nvSpPr>
        <p:spPr>
          <a:xfrm>
            <a:off x="6993731" y="4700111"/>
            <a:ext cx="225504" cy="1353145"/>
          </a:xfrm>
          <a:prstGeom prst="roundRect">
            <a:avLst>
              <a:gd name="adj" fmla="val 42005"/>
            </a:avLst>
          </a:prstGeom>
          <a:solidFill>
            <a:srgbClr val="F4D4F7"/>
          </a:solidFill>
          <a:ln w="7620">
            <a:solidFill>
              <a:srgbClr val="DABADD"/>
            </a:solidFill>
            <a:prstDash val="solid"/>
          </a:ln>
        </p:spPr>
      </p:sp>
      <p:sp>
        <p:nvSpPr>
          <p:cNvPr id="11" name="Text 8"/>
          <p:cNvSpPr/>
          <p:nvPr/>
        </p:nvSpPr>
        <p:spPr>
          <a:xfrm>
            <a:off x="7444740" y="4925616"/>
            <a:ext cx="2653308" cy="331708"/>
          </a:xfrm>
          <a:prstGeom prst="rect">
            <a:avLst/>
          </a:prstGeom>
          <a:noFill/>
          <a:ln/>
        </p:spPr>
        <p:txBody>
          <a:bodyPr wrap="none" lIns="0" tIns="0" rIns="0" bIns="0" rtlCol="0" anchor="t"/>
          <a:lstStyle/>
          <a:p>
            <a:pPr algn="l" indent="0" marL="0">
              <a:lnSpc>
                <a:spcPts val="2600"/>
              </a:lnSpc>
              <a:buNone/>
            </a:pPr>
            <a:r>
              <a:rPr lang="en-US" sz="2050" dirty="0">
                <a:solidFill>
                  <a:srgbClr val="272525"/>
                </a:solidFill>
                <a:latin typeface="Source Serif Pro Semi Bold" pitchFamily="34" charset="0"/>
                <a:ea typeface="Source Serif Pro Semi Bold" pitchFamily="34" charset="-122"/>
                <a:cs typeface="Source Serif Pro Semi Bold" pitchFamily="34" charset="-120"/>
              </a:rPr>
              <a:t>Estructura</a:t>
            </a:r>
            <a:endParaRPr lang="en-US" sz="2050" dirty="0"/>
          </a:p>
        </p:txBody>
      </p:sp>
      <p:sp>
        <p:nvSpPr>
          <p:cNvPr id="12" name="Text 9"/>
          <p:cNvSpPr/>
          <p:nvPr/>
        </p:nvSpPr>
        <p:spPr>
          <a:xfrm>
            <a:off x="7444740" y="5392579"/>
            <a:ext cx="6354842" cy="360759"/>
          </a:xfrm>
          <a:prstGeom prst="rect">
            <a:avLst/>
          </a:prstGeom>
          <a:noFill/>
          <a:ln/>
        </p:spPr>
        <p:txBody>
          <a:bodyPr wrap="non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Organizar la información lógicamente</a:t>
            </a:r>
            <a:endParaRPr lang="en-US" sz="1750" dirty="0"/>
          </a:p>
        </p:txBody>
      </p:sp>
      <p:sp>
        <p:nvSpPr>
          <p:cNvPr id="13" name="Shape 10"/>
          <p:cNvSpPr/>
          <p:nvPr/>
        </p:nvSpPr>
        <p:spPr>
          <a:xfrm>
            <a:off x="7332107" y="6222325"/>
            <a:ext cx="225504" cy="1353145"/>
          </a:xfrm>
          <a:prstGeom prst="roundRect">
            <a:avLst>
              <a:gd name="adj" fmla="val 42005"/>
            </a:avLst>
          </a:prstGeom>
          <a:solidFill>
            <a:srgbClr val="F4D4F7"/>
          </a:solidFill>
          <a:ln w="7620">
            <a:solidFill>
              <a:srgbClr val="DABADD"/>
            </a:solidFill>
            <a:prstDash val="solid"/>
          </a:ln>
        </p:spPr>
      </p:sp>
      <p:sp>
        <p:nvSpPr>
          <p:cNvPr id="14" name="Text 11"/>
          <p:cNvSpPr/>
          <p:nvPr/>
        </p:nvSpPr>
        <p:spPr>
          <a:xfrm>
            <a:off x="7783116" y="6447830"/>
            <a:ext cx="2653308" cy="331708"/>
          </a:xfrm>
          <a:prstGeom prst="rect">
            <a:avLst/>
          </a:prstGeom>
          <a:noFill/>
          <a:ln/>
        </p:spPr>
        <p:txBody>
          <a:bodyPr wrap="none" lIns="0" tIns="0" rIns="0" bIns="0" rtlCol="0" anchor="t"/>
          <a:lstStyle/>
          <a:p>
            <a:pPr algn="l" indent="0" marL="0">
              <a:lnSpc>
                <a:spcPts val="2600"/>
              </a:lnSpc>
              <a:buNone/>
            </a:pPr>
            <a:r>
              <a:rPr lang="en-US" sz="2050" dirty="0">
                <a:solidFill>
                  <a:srgbClr val="272525"/>
                </a:solidFill>
                <a:latin typeface="Source Serif Pro Semi Bold" pitchFamily="34" charset="0"/>
                <a:ea typeface="Source Serif Pro Semi Bold" pitchFamily="34" charset="-122"/>
                <a:cs typeface="Source Serif Pro Semi Bold" pitchFamily="34" charset="-120"/>
              </a:rPr>
              <a:t>Iteración</a:t>
            </a:r>
            <a:endParaRPr lang="en-US" sz="2050" dirty="0"/>
          </a:p>
        </p:txBody>
      </p:sp>
      <p:sp>
        <p:nvSpPr>
          <p:cNvPr id="15" name="Text 12"/>
          <p:cNvSpPr/>
          <p:nvPr/>
        </p:nvSpPr>
        <p:spPr>
          <a:xfrm>
            <a:off x="7783116" y="6914793"/>
            <a:ext cx="6016466" cy="360759"/>
          </a:xfrm>
          <a:prstGeom prst="rect">
            <a:avLst/>
          </a:prstGeom>
          <a:noFill/>
          <a:ln/>
        </p:spPr>
        <p:txBody>
          <a:bodyPr wrap="none" lIns="0" tIns="0" rIns="0" bIns="0" rtlCol="0" anchor="t"/>
          <a:lstStyle/>
          <a:p>
            <a:pPr algn="l" indent="0" marL="0">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Refinar y mejorar continuamente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2025-06-26T20:09:58Z</dcterms:created>
  <dcterms:modified xsi:type="dcterms:W3CDTF">2025-06-26T20:09:58Z</dcterms:modified>
</cp:coreProperties>
</file>